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5"/>
  </p:notesMasterIdLst>
  <p:sldIdLst>
    <p:sldId id="357" r:id="rId3"/>
    <p:sldId id="371" r:id="rId4"/>
    <p:sldId id="358" r:id="rId5"/>
    <p:sldId id="372" r:id="rId6"/>
    <p:sldId id="452" r:id="rId7"/>
    <p:sldId id="453" r:id="rId8"/>
    <p:sldId id="359" r:id="rId9"/>
    <p:sldId id="361" r:id="rId10"/>
    <p:sldId id="362" r:id="rId11"/>
    <p:sldId id="399" r:id="rId12"/>
    <p:sldId id="373" r:id="rId13"/>
    <p:sldId id="363" r:id="rId14"/>
    <p:sldId id="364" r:id="rId15"/>
    <p:sldId id="374" r:id="rId16"/>
    <p:sldId id="365" r:id="rId17"/>
    <p:sldId id="370" r:id="rId18"/>
    <p:sldId id="442" r:id="rId19"/>
    <p:sldId id="443" r:id="rId20"/>
    <p:sldId id="444" r:id="rId21"/>
    <p:sldId id="376" r:id="rId22"/>
    <p:sldId id="377" r:id="rId23"/>
    <p:sldId id="408" r:id="rId24"/>
    <p:sldId id="410" r:id="rId25"/>
    <p:sldId id="308" r:id="rId26"/>
    <p:sldId id="307" r:id="rId27"/>
    <p:sldId id="306" r:id="rId28"/>
    <p:sldId id="406" r:id="rId29"/>
    <p:sldId id="441" r:id="rId30"/>
    <p:sldId id="311" r:id="rId31"/>
    <p:sldId id="432" r:id="rId32"/>
    <p:sldId id="433" r:id="rId33"/>
    <p:sldId id="435" r:id="rId34"/>
    <p:sldId id="436" r:id="rId35"/>
    <p:sldId id="446" r:id="rId36"/>
    <p:sldId id="331" r:id="rId37"/>
    <p:sldId id="445" r:id="rId38"/>
    <p:sldId id="333" r:id="rId39"/>
    <p:sldId id="332" r:id="rId40"/>
    <p:sldId id="454" r:id="rId41"/>
    <p:sldId id="428" r:id="rId42"/>
    <p:sldId id="388" r:id="rId43"/>
    <p:sldId id="339" r:id="rId44"/>
    <p:sldId id="449" r:id="rId45"/>
    <p:sldId id="450" r:id="rId46"/>
    <p:sldId id="451" r:id="rId47"/>
    <p:sldId id="438" r:id="rId48"/>
    <p:sldId id="440" r:id="rId49"/>
    <p:sldId id="437" r:id="rId50"/>
    <p:sldId id="389" r:id="rId51"/>
    <p:sldId id="391" r:id="rId52"/>
    <p:sldId id="393" r:id="rId53"/>
    <p:sldId id="394" r:id="rId54"/>
    <p:sldId id="401" r:id="rId55"/>
    <p:sldId id="402" r:id="rId56"/>
    <p:sldId id="419" r:id="rId57"/>
    <p:sldId id="411" r:id="rId58"/>
    <p:sldId id="412" r:id="rId59"/>
    <p:sldId id="413" r:id="rId60"/>
    <p:sldId id="414" r:id="rId61"/>
    <p:sldId id="422" r:id="rId62"/>
    <p:sldId id="423" r:id="rId63"/>
    <p:sldId id="424" r:id="rId64"/>
    <p:sldId id="425" r:id="rId65"/>
    <p:sldId id="426" r:id="rId66"/>
    <p:sldId id="427" r:id="rId67"/>
    <p:sldId id="429" r:id="rId68"/>
    <p:sldId id="448" r:id="rId69"/>
    <p:sldId id="403" r:id="rId70"/>
    <p:sldId id="421" r:id="rId71"/>
    <p:sldId id="447" r:id="rId72"/>
    <p:sldId id="404" r:id="rId73"/>
    <p:sldId id="405"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B1E9"/>
    <a:srgbClr val="FFFFFF"/>
    <a:srgbClr val="E7E6E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90066" autoAdjust="0"/>
  </p:normalViewPr>
  <p:slideViewPr>
    <p:cSldViewPr snapToGrid="0">
      <p:cViewPr varScale="1">
        <p:scale>
          <a:sx n="82" d="100"/>
          <a:sy n="82" d="100"/>
        </p:scale>
        <p:origin x="24" y="82"/>
      </p:cViewPr>
      <p:guideLst/>
    </p:cSldViewPr>
  </p:slideViewPr>
  <p:notesTextViewPr>
    <p:cViewPr>
      <p:scale>
        <a:sx n="1" d="1"/>
        <a:sy n="1" d="1"/>
      </p:scale>
      <p:origin x="0" y="0"/>
    </p:cViewPr>
  </p:notesTextViewPr>
  <p:sorterViewPr>
    <p:cViewPr varScale="1">
      <p:scale>
        <a:sx n="1" d="1"/>
        <a:sy n="1" d="1"/>
      </p:scale>
      <p:origin x="0" y="-2787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3CEE8-05E3-4131-B2A7-6D63B193196C}" type="datetimeFigureOut">
              <a:rPr lang="en-US" smtClean="0"/>
              <a:t>3/25/2019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DB28A-8338-4D32-B031-B7266DFE9E36}" type="slidenum">
              <a:rPr lang="en-US" smtClean="0"/>
              <a:t>‹#›</a:t>
            </a:fld>
            <a:endParaRPr lang="en-US"/>
          </a:p>
        </p:txBody>
      </p:sp>
    </p:spTree>
    <p:extLst>
      <p:ext uri="{BB962C8B-B14F-4D97-AF65-F5344CB8AC3E}">
        <p14:creationId xmlns:p14="http://schemas.microsoft.com/office/powerpoint/2010/main" val="1258122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5D95B9-32A4-4FC6-840D-C058D94E7B61}"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8194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10938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00004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06904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88666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64702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77902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08250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Bryce</a:t>
            </a:r>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25</a:t>
            </a:fld>
            <a:endParaRPr lang="en-US"/>
          </a:p>
        </p:txBody>
      </p:sp>
    </p:spTree>
    <p:extLst>
      <p:ext uri="{BB962C8B-B14F-4D97-AF65-F5344CB8AC3E}">
        <p14:creationId xmlns:p14="http://schemas.microsoft.com/office/powerpoint/2010/main" val="2366782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Bryce</a:t>
            </a:r>
            <a:endParaRPr lang="en-US" dirty="0"/>
          </a:p>
        </p:txBody>
      </p:sp>
      <p:sp>
        <p:nvSpPr>
          <p:cNvPr id="4" name="Slide Number Placeholder 3"/>
          <p:cNvSpPr>
            <a:spLocks noGrp="1"/>
          </p:cNvSpPr>
          <p:nvPr>
            <p:ph type="sldNum" sz="quarter" idx="10"/>
          </p:nvPr>
        </p:nvSpPr>
        <p:spPr/>
        <p:txBody>
          <a:bodyPr/>
          <a:lstStyle/>
          <a:p>
            <a:fld id="{06A0A3C6-4E22-46FB-836F-CA2C48EC4DC1}" type="slidenum">
              <a:rPr lang="en-US" smtClean="0"/>
              <a:pPr/>
              <a:t>26</a:t>
            </a:fld>
            <a:endParaRPr lang="en-US"/>
          </a:p>
        </p:txBody>
      </p:sp>
    </p:spTree>
    <p:extLst>
      <p:ext uri="{BB962C8B-B14F-4D97-AF65-F5344CB8AC3E}">
        <p14:creationId xmlns:p14="http://schemas.microsoft.com/office/powerpoint/2010/main" val="23084313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4294967295"/>
          </p:nvPr>
        </p:nvSpPr>
        <p:spPr bwMode="auto">
          <a:xfrm>
            <a:off x="3884414" y="8684381"/>
            <a:ext cx="2972098" cy="458108"/>
          </a:xfrm>
          <a:prstGeom prst="rect">
            <a:avLst/>
          </a:prstGeom>
          <a:noFill/>
          <a:ln>
            <a:miter lim="800000"/>
            <a:headEnd/>
            <a:tailEnd/>
          </a:ln>
        </p:spPr>
        <p:txBody>
          <a:bodyPr lIns="89720" tIns="44859" rIns="89720" bIns="44859"/>
          <a:lstStyle/>
          <a:p>
            <a:fld id="{EF2DC35C-3752-4173-A70B-27BF65309555}" type="slidenum">
              <a:rPr lang="en-US"/>
              <a:pPr/>
              <a:t>30</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w="9525"/>
        </p:spPr>
        <p:txBody>
          <a:bodyPr/>
          <a:lstStyle/>
          <a:p>
            <a:r>
              <a:rPr lang="en-US" sz="900" dirty="0" smtClean="0"/>
              <a:t>All</a:t>
            </a:r>
            <a:r>
              <a:rPr lang="en-US" sz="900" baseline="0" dirty="0" smtClean="0"/>
              <a:t> along the Hudson you have about 10 cells across the channel, as well as 10 cells in the vertical to resolve vertical variations</a:t>
            </a:r>
            <a:endParaRPr lang="en-US" sz="900" dirty="0"/>
          </a:p>
        </p:txBody>
      </p:sp>
    </p:spTree>
    <p:extLst>
      <p:ext uri="{BB962C8B-B14F-4D97-AF65-F5344CB8AC3E}">
        <p14:creationId xmlns:p14="http://schemas.microsoft.com/office/powerpoint/2010/main" val="3681430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07069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0178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5903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2DB28A-8338-4D32-B031-B7266DFE9E36}" type="slidenum">
              <a:rPr lang="en-US" smtClean="0"/>
              <a:t>61</a:t>
            </a:fld>
            <a:endParaRPr lang="en-US"/>
          </a:p>
        </p:txBody>
      </p:sp>
    </p:spTree>
    <p:extLst>
      <p:ext uri="{BB962C8B-B14F-4D97-AF65-F5344CB8AC3E}">
        <p14:creationId xmlns:p14="http://schemas.microsoft.com/office/powerpoint/2010/main" val="2167537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(FYI - Based on the recommended criteria for Enterococci </a:t>
            </a:r>
            <a:r>
              <a:rPr lang="en-US" sz="1200" b="0" i="0" u="none" strike="noStrike" kern="1200" baseline="0" dirty="0" err="1" smtClean="0">
                <a:solidFill>
                  <a:schemeClr val="tx1"/>
                </a:solidFill>
                <a:latin typeface="+mn-lt"/>
                <a:ea typeface="+mn-ea"/>
                <a:cs typeface="+mn-cs"/>
              </a:rPr>
              <a:t>inrecreational</a:t>
            </a:r>
            <a:r>
              <a:rPr lang="en-US" sz="1200" b="0" i="0" u="none" strike="noStrike" kern="1200" baseline="0" dirty="0" smtClean="0">
                <a:solidFill>
                  <a:schemeClr val="tx1"/>
                </a:solidFill>
                <a:latin typeface="+mn-lt"/>
                <a:ea typeface="+mn-ea"/>
                <a:cs typeface="+mn-cs"/>
              </a:rPr>
              <a:t> waters, there should not be greater than a ten </a:t>
            </a:r>
            <a:r>
              <a:rPr lang="en-US" sz="1200" b="0" i="0" u="none" strike="noStrike" kern="1200" baseline="0" dirty="0" err="1" smtClean="0">
                <a:solidFill>
                  <a:schemeClr val="tx1"/>
                </a:solidFill>
                <a:latin typeface="+mn-lt"/>
                <a:ea typeface="+mn-ea"/>
                <a:cs typeface="+mn-cs"/>
              </a:rPr>
              <a:t>percentexcursion</a:t>
            </a:r>
            <a:r>
              <a:rPr lang="en-US" sz="1200" b="0" i="0" u="none" strike="noStrike" kern="1200" baseline="0" dirty="0" smtClean="0">
                <a:solidFill>
                  <a:schemeClr val="tx1"/>
                </a:solidFill>
                <a:latin typeface="+mn-lt"/>
                <a:ea typeface="+mn-ea"/>
                <a:cs typeface="+mn-cs"/>
              </a:rPr>
              <a:t> frequency of 110 </a:t>
            </a:r>
            <a:r>
              <a:rPr lang="en-US" sz="1200" b="0" i="0" u="none" strike="noStrike" kern="1200" baseline="0" dirty="0" err="1" smtClean="0">
                <a:solidFill>
                  <a:schemeClr val="tx1"/>
                </a:solidFill>
                <a:latin typeface="+mn-lt"/>
                <a:ea typeface="+mn-ea"/>
                <a:cs typeface="+mn-cs"/>
              </a:rPr>
              <a:t>cfu</a:t>
            </a:r>
            <a:r>
              <a:rPr lang="en-US" sz="1200" b="0" i="0" u="none" strike="noStrike" kern="1200" baseline="0" dirty="0" smtClean="0">
                <a:solidFill>
                  <a:schemeClr val="tx1"/>
                </a:solidFill>
                <a:latin typeface="+mn-lt"/>
                <a:ea typeface="+mn-ea"/>
                <a:cs typeface="+mn-cs"/>
              </a:rPr>
              <a:t>/100 mL in the same 30-day inter-</a:t>
            </a:r>
            <a:r>
              <a:rPr lang="en-US" sz="1200" b="0" i="0" u="none" strike="noStrike" kern="1200" baseline="0" dirty="0" err="1" smtClean="0">
                <a:solidFill>
                  <a:schemeClr val="tx1"/>
                </a:solidFill>
                <a:latin typeface="+mn-lt"/>
                <a:ea typeface="+mn-ea"/>
                <a:cs typeface="+mn-cs"/>
              </a:rPr>
              <a:t>val</a:t>
            </a:r>
            <a:r>
              <a:rPr lang="en-US" sz="1200" b="0" i="0" u="none" strike="noStrike" kern="1200" baseline="0" dirty="0" smtClean="0">
                <a:solidFill>
                  <a:schemeClr val="tx1"/>
                </a:solidFill>
                <a:latin typeface="+mn-lt"/>
                <a:ea typeface="+mn-ea"/>
                <a:cs typeface="+mn-cs"/>
              </a:rPr>
              <a:t> (USEPA, 2012). )</a:t>
            </a:r>
            <a:endParaRPr lang="en-US" dirty="0"/>
          </a:p>
        </p:txBody>
      </p:sp>
      <p:sp>
        <p:nvSpPr>
          <p:cNvPr id="4" name="Slide Number Placeholder 3"/>
          <p:cNvSpPr>
            <a:spLocks noGrp="1"/>
          </p:cNvSpPr>
          <p:nvPr>
            <p:ph type="sldNum" sz="quarter" idx="10"/>
          </p:nvPr>
        </p:nvSpPr>
        <p:spPr/>
        <p:txBody>
          <a:bodyPr/>
          <a:lstStyle/>
          <a:p>
            <a:fld id="{BE2DB28A-8338-4D32-B031-B7266DFE9E36}" type="slidenum">
              <a:rPr lang="en-US" smtClean="0"/>
              <a:t>64</a:t>
            </a:fld>
            <a:endParaRPr lang="en-US"/>
          </a:p>
        </p:txBody>
      </p:sp>
    </p:spTree>
    <p:extLst>
      <p:ext uri="{BB962C8B-B14F-4D97-AF65-F5344CB8AC3E}">
        <p14:creationId xmlns:p14="http://schemas.microsoft.com/office/powerpoint/2010/main" val="1908642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46515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451160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725268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6660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38108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  make sure to speak with appreciation about the project team</a:t>
            </a:r>
          </a:p>
          <a:p>
            <a:r>
              <a:rPr lang="en-US" dirty="0" smtClean="0"/>
              <a:t>o  speak from the heart about scientists and local institutional knowledge influencing Corps studies</a:t>
            </a:r>
          </a:p>
        </p:txBody>
      </p:sp>
    </p:spTree>
    <p:extLst>
      <p:ext uri="{BB962C8B-B14F-4D97-AF65-F5344CB8AC3E}">
        <p14:creationId xmlns:p14="http://schemas.microsoft.com/office/powerpoint/2010/main" val="2643144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40584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9450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219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88129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14148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82514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file://localhost/Users/jasonrodriguez/Projects/Power%20Points/FINAL%20Template/images/images/PPT_Template_Header.png" TargetMode="External"/><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10FD3F-144A-4128-AB2C-84C4D9BD4EE9}"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2B79A-61BE-4DA7-BB23-3CE32CB5A9C1}" type="slidenum">
              <a:rPr lang="en-US" smtClean="0"/>
              <a:t>‹#›</a:t>
            </a:fld>
            <a:endParaRPr lang="en-US"/>
          </a:p>
        </p:txBody>
      </p:sp>
    </p:spTree>
    <p:extLst>
      <p:ext uri="{BB962C8B-B14F-4D97-AF65-F5344CB8AC3E}">
        <p14:creationId xmlns:p14="http://schemas.microsoft.com/office/powerpoint/2010/main" val="525397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0FD3F-144A-4128-AB2C-84C4D9BD4EE9}"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2B79A-61BE-4DA7-BB23-3CE32CB5A9C1}" type="slidenum">
              <a:rPr lang="en-US" smtClean="0"/>
              <a:t>‹#›</a:t>
            </a:fld>
            <a:endParaRPr lang="en-US"/>
          </a:p>
        </p:txBody>
      </p:sp>
    </p:spTree>
    <p:extLst>
      <p:ext uri="{BB962C8B-B14F-4D97-AF65-F5344CB8AC3E}">
        <p14:creationId xmlns:p14="http://schemas.microsoft.com/office/powerpoint/2010/main" val="616732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0FD3F-144A-4128-AB2C-84C4D9BD4EE9}"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2B79A-61BE-4DA7-BB23-3CE32CB5A9C1}" type="slidenum">
              <a:rPr lang="en-US" smtClean="0"/>
              <a:t>‹#›</a:t>
            </a:fld>
            <a:endParaRPr lang="en-US"/>
          </a:p>
        </p:txBody>
      </p:sp>
    </p:spTree>
    <p:extLst>
      <p:ext uri="{BB962C8B-B14F-4D97-AF65-F5344CB8AC3E}">
        <p14:creationId xmlns:p14="http://schemas.microsoft.com/office/powerpoint/2010/main" val="4234068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s and 2 Photos">
    <p:spTree>
      <p:nvGrpSpPr>
        <p:cNvPr id="1" name=""/>
        <p:cNvGrpSpPr/>
        <p:nvPr/>
      </p:nvGrpSpPr>
      <p:grpSpPr>
        <a:xfrm>
          <a:off x="0" y="0"/>
          <a:ext cx="0" cy="0"/>
          <a:chOff x="0" y="0"/>
          <a:chExt cx="0" cy="0"/>
        </a:xfrm>
      </p:grpSpPr>
      <p:sp>
        <p:nvSpPr>
          <p:cNvPr id="11" name="Picture Placeholder 7"/>
          <p:cNvSpPr>
            <a:spLocks noGrp="1"/>
          </p:cNvSpPr>
          <p:nvPr>
            <p:ph type="pic" sz="quarter" idx="14" hasCustomPrompt="1"/>
          </p:nvPr>
        </p:nvSpPr>
        <p:spPr>
          <a:xfrm>
            <a:off x="6824134" y="2556651"/>
            <a:ext cx="5007525" cy="1594401"/>
          </a:xfrm>
          <a:prstGeom prst="rect">
            <a:avLst/>
          </a:prstGeom>
          <a:noFill/>
        </p:spPr>
        <p:txBody>
          <a:bodyPr anchor="ctr"/>
          <a:lstStyle>
            <a:lvl1pPr marL="0" indent="0" algn="ctr">
              <a:buNone/>
              <a:defRPr lang="en-US" sz="1600" b="0" kern="1200" baseline="0" dirty="0">
                <a:solidFill>
                  <a:schemeClr val="tx1"/>
                </a:solidFill>
                <a:effectLst/>
                <a:latin typeface="Century Gothic"/>
                <a:ea typeface="+mn-ea"/>
                <a:cs typeface="Century Gothic"/>
              </a:defRPr>
            </a:lvl1pPr>
          </a:lstStyle>
          <a:p>
            <a:r>
              <a:rPr lang="en-US" dirty="0" smtClean="0"/>
              <a:t>Click to Insert Image</a:t>
            </a:r>
            <a:endParaRPr lang="en-US" dirty="0"/>
          </a:p>
        </p:txBody>
      </p:sp>
      <p:sp>
        <p:nvSpPr>
          <p:cNvPr id="12" name="Text Placeholder 2"/>
          <p:cNvSpPr>
            <a:spLocks noGrp="1"/>
          </p:cNvSpPr>
          <p:nvPr>
            <p:ph type="body" sz="quarter" idx="12" hasCustomPrompt="1"/>
          </p:nvPr>
        </p:nvSpPr>
        <p:spPr>
          <a:xfrm>
            <a:off x="302685" y="2556650"/>
            <a:ext cx="6239231" cy="3354960"/>
          </a:xfrm>
          <a:prstGeom prst="rect">
            <a:avLst/>
          </a:prstGeom>
        </p:spPr>
        <p:txBody>
          <a:bodyPr vert="horz"/>
          <a:lstStyle>
            <a:lvl1pPr marL="342900" indent="-342900">
              <a:spcBef>
                <a:spcPts val="0"/>
              </a:spcBef>
              <a:spcAft>
                <a:spcPts val="1200"/>
              </a:spcAft>
              <a:buFont typeface="Arial"/>
              <a:buChar char="•"/>
              <a:defRPr sz="1800"/>
            </a:lvl1pPr>
            <a:lvl2pPr marL="742950" indent="-285750">
              <a:spcBef>
                <a:spcPts val="0"/>
              </a:spcBef>
              <a:spcAft>
                <a:spcPts val="1200"/>
              </a:spcAft>
              <a:buFont typeface="Arial"/>
              <a:buChar char="•"/>
              <a:defRPr sz="1600"/>
            </a:lvl2pPr>
            <a:lvl3pPr marL="1143000" indent="-228600">
              <a:spcBef>
                <a:spcPts val="0"/>
              </a:spcBef>
              <a:spcAft>
                <a:spcPts val="1200"/>
              </a:spcAft>
              <a:buFont typeface="Arial"/>
              <a:buChar char="•"/>
              <a:defRPr sz="1400" baseline="0"/>
            </a:lvl3pPr>
            <a:lvl4pPr marL="1657350" indent="-285750">
              <a:spcBef>
                <a:spcPts val="0"/>
              </a:spcBef>
              <a:spcAft>
                <a:spcPts val="1200"/>
              </a:spcAft>
              <a:buFont typeface="Arial"/>
              <a:buChar char="•"/>
              <a:defRPr sz="1200" baseline="0"/>
            </a:lvl4pPr>
            <a:lvl5pPr>
              <a:spcBef>
                <a:spcPts val="0"/>
              </a:spcBef>
              <a:spcAft>
                <a:spcPts val="1200"/>
              </a:spcAft>
              <a:defRPr sz="1000"/>
            </a:lvl5pPr>
          </a:lstStyle>
          <a:p>
            <a:pPr lvl="0"/>
            <a:r>
              <a:rPr lang="en-US" dirty="0" smtClean="0"/>
              <a:t>Insert Bullets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Picture Placeholder 7"/>
          <p:cNvSpPr>
            <a:spLocks noGrp="1"/>
          </p:cNvSpPr>
          <p:nvPr>
            <p:ph type="pic" sz="quarter" idx="17" hasCustomPrompt="1"/>
          </p:nvPr>
        </p:nvSpPr>
        <p:spPr>
          <a:xfrm>
            <a:off x="6824134" y="4309949"/>
            <a:ext cx="5007525" cy="1594401"/>
          </a:xfrm>
          <a:prstGeom prst="rect">
            <a:avLst/>
          </a:prstGeom>
          <a:noFill/>
        </p:spPr>
        <p:txBody>
          <a:bodyPr anchor="ctr"/>
          <a:lstStyle>
            <a:lvl1pPr marL="0" indent="0" algn="ctr">
              <a:buNone/>
              <a:defRPr sz="1600" b="0">
                <a:solidFill>
                  <a:schemeClr val="tx1"/>
                </a:solidFill>
                <a:effectLst/>
              </a:defRPr>
            </a:lvl1pPr>
          </a:lstStyle>
          <a:p>
            <a:r>
              <a:rPr lang="en-US" dirty="0" smtClean="0"/>
              <a:t>Click to Insert Image</a:t>
            </a:r>
            <a:endParaRPr lang="en-US" dirty="0"/>
          </a:p>
        </p:txBody>
      </p:sp>
      <p:sp>
        <p:nvSpPr>
          <p:cNvPr id="8" name="Text Placeholder 4"/>
          <p:cNvSpPr>
            <a:spLocks noGrp="1"/>
          </p:cNvSpPr>
          <p:nvPr>
            <p:ph type="body" sz="quarter" idx="13" hasCustomPrompt="1"/>
          </p:nvPr>
        </p:nvSpPr>
        <p:spPr>
          <a:xfrm>
            <a:off x="302684" y="1585821"/>
            <a:ext cx="11588749" cy="804862"/>
          </a:xfrm>
          <a:prstGeom prst="rect">
            <a:avLst/>
          </a:prstGeom>
        </p:spPr>
        <p:txBody>
          <a:bodyPr vert="horz" anchor="ctr"/>
          <a:lstStyle>
            <a:lvl1pPr marL="0" indent="0">
              <a:buNone/>
              <a:defRPr sz="2400"/>
            </a:lvl1pPr>
            <a:lvl3pPr marL="914400" indent="0">
              <a:buNone/>
              <a:defRPr sz="2700"/>
            </a:lvl3pPr>
            <a:lvl4pPr marL="1371600" indent="0">
              <a:buNone/>
              <a:defRPr sz="2700"/>
            </a:lvl4pPr>
            <a:lvl5pPr marL="1828800" indent="0">
              <a:buNone/>
              <a:defRPr sz="2700"/>
            </a:lvl5pPr>
          </a:lstStyle>
          <a:p>
            <a:r>
              <a:rPr lang="en-US" dirty="0" smtClean="0"/>
              <a:t>Insert Subhead Line 1</a:t>
            </a:r>
            <a:br>
              <a:rPr lang="en-US" dirty="0" smtClean="0"/>
            </a:br>
            <a:r>
              <a:rPr lang="en-US" dirty="0" smtClean="0"/>
              <a:t>Insert Subhead Line 2</a:t>
            </a:r>
          </a:p>
        </p:txBody>
      </p:sp>
      <p:sp>
        <p:nvSpPr>
          <p:cNvPr id="10" name="Slide Number Placeholder 1"/>
          <p:cNvSpPr>
            <a:spLocks noGrp="1"/>
          </p:cNvSpPr>
          <p:nvPr>
            <p:ph type="sldNum" sz="quarter" idx="4"/>
          </p:nvPr>
        </p:nvSpPr>
        <p:spPr>
          <a:xfrm>
            <a:off x="11611426" y="6529849"/>
            <a:ext cx="493487" cy="219294"/>
          </a:xfrm>
          <a:prstGeom prst="rect">
            <a:avLst/>
          </a:prstGeom>
        </p:spPr>
        <p:txBody>
          <a:bodyPr vert="horz" lIns="91440" tIns="45720" rIns="91440" bIns="45720" rtlCol="0" anchor="ctr"/>
          <a:lstStyle>
            <a:lvl1pPr algn="l">
              <a:defRPr sz="1000">
                <a:solidFill>
                  <a:schemeClr val="tx1">
                    <a:tint val="75000"/>
                  </a:schemeClr>
                </a:solidFill>
                <a:latin typeface="Century Gothic"/>
                <a:cs typeface="Century Gothic"/>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F79CA1-B382-4F43-AD32-0B0E11510FDC}" type="slidenum">
              <a:rPr kumimoji="0" lang="en-US" sz="1000" b="0" i="0" u="none" strike="noStrike" kern="1200" cap="none" spc="0" normalizeH="0" baseline="0" noProof="0" smtClean="0">
                <a:ln>
                  <a:noFill/>
                </a:ln>
                <a:solidFill>
                  <a:prstClr val="black">
                    <a:tint val="75000"/>
                  </a:prstClr>
                </a:solidFill>
                <a:effectLst/>
                <a:uLnTx/>
                <a:uFillTx/>
                <a:latin typeface="Century Gothic"/>
                <a:ea typeface="+mn-ea"/>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tint val="75000"/>
                </a:prstClr>
              </a:solidFill>
              <a:effectLst/>
              <a:uLnTx/>
              <a:uFillTx/>
              <a:latin typeface="Century Gothic"/>
              <a:ea typeface="+mn-ea"/>
            </a:endParaRPr>
          </a:p>
        </p:txBody>
      </p:sp>
      <p:sp>
        <p:nvSpPr>
          <p:cNvPr id="15" name="Title 1"/>
          <p:cNvSpPr>
            <a:spLocks noGrp="1"/>
          </p:cNvSpPr>
          <p:nvPr>
            <p:ph type="title" hasCustomPrompt="1"/>
          </p:nvPr>
        </p:nvSpPr>
        <p:spPr>
          <a:xfrm>
            <a:off x="302684" y="274638"/>
            <a:ext cx="10564925" cy="1143000"/>
          </a:xfrm>
          <a:prstGeom prst="rect">
            <a:avLst/>
          </a:prstGeom>
        </p:spPr>
        <p:txBody>
          <a:bodyPr/>
          <a:lstStyle>
            <a:lvl1pPr>
              <a:defRPr sz="3400" b="1"/>
            </a:lvl1pPr>
          </a:lstStyle>
          <a:p>
            <a:r>
              <a:rPr lang="en-US" dirty="0" smtClean="0"/>
              <a:t>Insert Slide Title Line 1</a:t>
            </a:r>
            <a:br>
              <a:rPr lang="en-US" dirty="0" smtClean="0"/>
            </a:br>
            <a:r>
              <a:rPr lang="en-US" dirty="0" smtClean="0"/>
              <a:t>Insert Slide Title Line 2</a:t>
            </a:r>
            <a:endParaRPr lang="en-US" dirty="0"/>
          </a:p>
        </p:txBody>
      </p:sp>
    </p:spTree>
    <p:extLst>
      <p:ext uri="{BB962C8B-B14F-4D97-AF65-F5344CB8AC3E}">
        <p14:creationId xmlns:p14="http://schemas.microsoft.com/office/powerpoint/2010/main" val="231149046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s and 4 Photos">
    <p:spTree>
      <p:nvGrpSpPr>
        <p:cNvPr id="1" name=""/>
        <p:cNvGrpSpPr/>
        <p:nvPr/>
      </p:nvGrpSpPr>
      <p:grpSpPr>
        <a:xfrm>
          <a:off x="0" y="0"/>
          <a:ext cx="0" cy="0"/>
          <a:chOff x="0" y="0"/>
          <a:chExt cx="0" cy="0"/>
        </a:xfrm>
      </p:grpSpPr>
      <p:sp>
        <p:nvSpPr>
          <p:cNvPr id="9" name="Picture Placeholder 7"/>
          <p:cNvSpPr>
            <a:spLocks noGrp="1" noChangeAspect="1"/>
          </p:cNvSpPr>
          <p:nvPr>
            <p:ph type="pic" sz="quarter" idx="18" hasCustomPrompt="1"/>
          </p:nvPr>
        </p:nvSpPr>
        <p:spPr>
          <a:xfrm>
            <a:off x="6756277" y="1573230"/>
            <a:ext cx="2469076" cy="2236639"/>
          </a:xfrm>
          <a:prstGeom prst="rect">
            <a:avLst/>
          </a:prstGeom>
          <a:noFill/>
        </p:spPr>
        <p:txBody>
          <a:bodyPr anchor="ctr"/>
          <a:lstStyle>
            <a:lvl1pPr marL="0" indent="0" algn="ctr">
              <a:buNone/>
              <a:defRPr sz="1600" b="0">
                <a:solidFill>
                  <a:schemeClr val="tx1"/>
                </a:solidFill>
                <a:effectLst/>
              </a:defRPr>
            </a:lvl1pPr>
          </a:lstStyle>
          <a:p>
            <a:r>
              <a:rPr lang="en-US" dirty="0" smtClean="0"/>
              <a:t>Click to Insert Image</a:t>
            </a:r>
            <a:endParaRPr lang="en-US" dirty="0"/>
          </a:p>
        </p:txBody>
      </p:sp>
      <p:sp>
        <p:nvSpPr>
          <p:cNvPr id="12" name="Text Placeholder 2"/>
          <p:cNvSpPr>
            <a:spLocks noGrp="1"/>
          </p:cNvSpPr>
          <p:nvPr>
            <p:ph type="body" sz="quarter" idx="12" hasCustomPrompt="1"/>
          </p:nvPr>
        </p:nvSpPr>
        <p:spPr>
          <a:xfrm>
            <a:off x="302685" y="1573229"/>
            <a:ext cx="6251868" cy="4520664"/>
          </a:xfrm>
          <a:prstGeom prst="rect">
            <a:avLst/>
          </a:prstGeom>
        </p:spPr>
        <p:txBody>
          <a:bodyPr vert="horz"/>
          <a:lstStyle>
            <a:lvl1pPr marL="342900" indent="-342900">
              <a:spcBef>
                <a:spcPts val="0"/>
              </a:spcBef>
              <a:spcAft>
                <a:spcPts val="1200"/>
              </a:spcAft>
              <a:buFont typeface="Arial"/>
              <a:buChar char="•"/>
              <a:defRPr sz="1800"/>
            </a:lvl1pPr>
            <a:lvl2pPr marL="742950" indent="-285750">
              <a:spcBef>
                <a:spcPts val="0"/>
              </a:spcBef>
              <a:spcAft>
                <a:spcPts val="1200"/>
              </a:spcAft>
              <a:buFont typeface="Arial"/>
              <a:buChar char="•"/>
              <a:defRPr sz="1600"/>
            </a:lvl2pPr>
            <a:lvl3pPr marL="1143000" indent="-228600">
              <a:spcBef>
                <a:spcPts val="0"/>
              </a:spcBef>
              <a:spcAft>
                <a:spcPts val="1200"/>
              </a:spcAft>
              <a:buFont typeface="Arial"/>
              <a:buChar char="•"/>
              <a:defRPr sz="1400" baseline="0"/>
            </a:lvl3pPr>
            <a:lvl4pPr marL="1657350" indent="-285750">
              <a:spcBef>
                <a:spcPts val="0"/>
              </a:spcBef>
              <a:spcAft>
                <a:spcPts val="1200"/>
              </a:spcAft>
              <a:buFont typeface="Arial"/>
              <a:buChar char="•"/>
              <a:defRPr sz="1200" baseline="0"/>
            </a:lvl4pPr>
            <a:lvl5pPr>
              <a:spcBef>
                <a:spcPts val="0"/>
              </a:spcBef>
              <a:spcAft>
                <a:spcPts val="1200"/>
              </a:spcAft>
              <a:defRPr sz="1000"/>
            </a:lvl5pPr>
          </a:lstStyle>
          <a:p>
            <a:pPr lvl="0"/>
            <a:r>
              <a:rPr lang="en-US" dirty="0" smtClean="0"/>
              <a:t>Insert Bullets Here</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Picture Placeholder 7"/>
          <p:cNvSpPr>
            <a:spLocks noGrp="1" noChangeAspect="1"/>
          </p:cNvSpPr>
          <p:nvPr>
            <p:ph type="pic" sz="quarter" idx="19" hasCustomPrompt="1"/>
          </p:nvPr>
        </p:nvSpPr>
        <p:spPr>
          <a:xfrm>
            <a:off x="9364366" y="1573230"/>
            <a:ext cx="2452657" cy="2236639"/>
          </a:xfrm>
          <a:prstGeom prst="rect">
            <a:avLst/>
          </a:prstGeom>
          <a:noFill/>
        </p:spPr>
        <p:txBody>
          <a:bodyPr anchor="ctr"/>
          <a:lstStyle>
            <a:lvl1pPr marL="0" indent="0" algn="ctr">
              <a:buNone/>
              <a:defRPr sz="1600" b="0">
                <a:solidFill>
                  <a:schemeClr val="tx1"/>
                </a:solidFill>
                <a:effectLst/>
              </a:defRPr>
            </a:lvl1pPr>
          </a:lstStyle>
          <a:p>
            <a:r>
              <a:rPr lang="en-US" dirty="0" smtClean="0"/>
              <a:t>Click to Insert Image</a:t>
            </a:r>
            <a:endParaRPr lang="en-US" dirty="0"/>
          </a:p>
        </p:txBody>
      </p:sp>
      <p:sp>
        <p:nvSpPr>
          <p:cNvPr id="13" name="Picture Placeholder 7"/>
          <p:cNvSpPr>
            <a:spLocks noGrp="1" noChangeAspect="1"/>
          </p:cNvSpPr>
          <p:nvPr>
            <p:ph type="pic" sz="quarter" idx="20" hasCustomPrompt="1"/>
          </p:nvPr>
        </p:nvSpPr>
        <p:spPr>
          <a:xfrm>
            <a:off x="6756277" y="3914119"/>
            <a:ext cx="2469076" cy="2189253"/>
          </a:xfrm>
          <a:prstGeom prst="rect">
            <a:avLst/>
          </a:prstGeom>
          <a:noFill/>
        </p:spPr>
        <p:txBody>
          <a:bodyPr anchor="ctr"/>
          <a:lstStyle>
            <a:lvl1pPr marL="0" indent="0" algn="ctr">
              <a:buNone/>
              <a:defRPr sz="1600" b="0">
                <a:solidFill>
                  <a:schemeClr val="tx1"/>
                </a:solidFill>
                <a:effectLst/>
              </a:defRPr>
            </a:lvl1pPr>
          </a:lstStyle>
          <a:p>
            <a:r>
              <a:rPr lang="en-US" dirty="0" smtClean="0"/>
              <a:t>Click to Insert Image</a:t>
            </a:r>
            <a:endParaRPr lang="en-US" dirty="0"/>
          </a:p>
        </p:txBody>
      </p:sp>
      <p:sp>
        <p:nvSpPr>
          <p:cNvPr id="15" name="Picture Placeholder 7"/>
          <p:cNvSpPr>
            <a:spLocks noGrp="1" noChangeAspect="1"/>
          </p:cNvSpPr>
          <p:nvPr>
            <p:ph type="pic" sz="quarter" idx="21" hasCustomPrompt="1"/>
          </p:nvPr>
        </p:nvSpPr>
        <p:spPr>
          <a:xfrm>
            <a:off x="9364366" y="3914119"/>
            <a:ext cx="2452657" cy="2189253"/>
          </a:xfrm>
          <a:prstGeom prst="rect">
            <a:avLst/>
          </a:prstGeom>
          <a:noFill/>
        </p:spPr>
        <p:txBody>
          <a:bodyPr anchor="ctr"/>
          <a:lstStyle>
            <a:lvl1pPr marL="0" indent="0" algn="ctr">
              <a:buNone/>
              <a:defRPr sz="1600" b="0">
                <a:solidFill>
                  <a:schemeClr val="tx1"/>
                </a:solidFill>
                <a:effectLst/>
              </a:defRPr>
            </a:lvl1pPr>
          </a:lstStyle>
          <a:p>
            <a:r>
              <a:rPr lang="en-US" dirty="0" smtClean="0"/>
              <a:t>Click to Insert Image</a:t>
            </a:r>
            <a:endParaRPr lang="en-US" dirty="0"/>
          </a:p>
        </p:txBody>
      </p:sp>
      <p:sp>
        <p:nvSpPr>
          <p:cNvPr id="10" name="Slide Number Placeholder 1"/>
          <p:cNvSpPr>
            <a:spLocks noGrp="1"/>
          </p:cNvSpPr>
          <p:nvPr>
            <p:ph type="sldNum" sz="quarter" idx="4"/>
          </p:nvPr>
        </p:nvSpPr>
        <p:spPr>
          <a:xfrm>
            <a:off x="11611426" y="6529849"/>
            <a:ext cx="493487" cy="219294"/>
          </a:xfrm>
          <a:prstGeom prst="rect">
            <a:avLst/>
          </a:prstGeom>
        </p:spPr>
        <p:txBody>
          <a:bodyPr vert="horz" lIns="91440" tIns="45720" rIns="91440" bIns="45720" rtlCol="0" anchor="ctr"/>
          <a:lstStyle>
            <a:lvl1pPr algn="l">
              <a:defRPr sz="1000">
                <a:solidFill>
                  <a:schemeClr val="tx1">
                    <a:tint val="75000"/>
                  </a:schemeClr>
                </a:solidFill>
                <a:latin typeface="Century Gothic"/>
                <a:cs typeface="Century Gothic"/>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F79CA1-B382-4F43-AD32-0B0E11510FDC}" type="slidenum">
              <a:rPr kumimoji="0" lang="en-US" sz="1000" b="0" i="0" u="none" strike="noStrike" kern="1200" cap="none" spc="0" normalizeH="0" baseline="0" noProof="0" smtClean="0">
                <a:ln>
                  <a:noFill/>
                </a:ln>
                <a:solidFill>
                  <a:prstClr val="black">
                    <a:tint val="75000"/>
                  </a:prstClr>
                </a:solidFill>
                <a:effectLst/>
                <a:uLnTx/>
                <a:uFillTx/>
                <a:latin typeface="Century Gothic"/>
                <a:ea typeface="+mn-ea"/>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tint val="75000"/>
                </a:prstClr>
              </a:solidFill>
              <a:effectLst/>
              <a:uLnTx/>
              <a:uFillTx/>
              <a:latin typeface="Century Gothic"/>
              <a:ea typeface="+mn-ea"/>
            </a:endParaRPr>
          </a:p>
        </p:txBody>
      </p:sp>
      <p:sp>
        <p:nvSpPr>
          <p:cNvPr id="14" name="Title 1"/>
          <p:cNvSpPr>
            <a:spLocks noGrp="1"/>
          </p:cNvSpPr>
          <p:nvPr>
            <p:ph type="title" hasCustomPrompt="1"/>
          </p:nvPr>
        </p:nvSpPr>
        <p:spPr>
          <a:xfrm>
            <a:off x="302684" y="274638"/>
            <a:ext cx="10564925" cy="1143000"/>
          </a:xfrm>
          <a:prstGeom prst="rect">
            <a:avLst/>
          </a:prstGeom>
        </p:spPr>
        <p:txBody>
          <a:bodyPr/>
          <a:lstStyle>
            <a:lvl1pPr>
              <a:defRPr sz="3400" b="1"/>
            </a:lvl1pPr>
          </a:lstStyle>
          <a:p>
            <a:r>
              <a:rPr lang="en-US" dirty="0" smtClean="0"/>
              <a:t>Insert Slide Title Line 1</a:t>
            </a:r>
            <a:br>
              <a:rPr lang="en-US" dirty="0" smtClean="0"/>
            </a:br>
            <a:r>
              <a:rPr lang="en-US" dirty="0" smtClean="0"/>
              <a:t>Insert Slide Title Line 2</a:t>
            </a:r>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877" y="198436"/>
            <a:ext cx="1020732" cy="423333"/>
          </a:xfrm>
          <a:prstGeom prst="rect">
            <a:avLst/>
          </a:prstGeom>
        </p:spPr>
      </p:pic>
      <p:sp>
        <p:nvSpPr>
          <p:cNvPr id="3" name="Rectangle 2"/>
          <p:cNvSpPr/>
          <p:nvPr userDrawn="1"/>
        </p:nvSpPr>
        <p:spPr>
          <a:xfrm>
            <a:off x="241637" y="6454830"/>
            <a:ext cx="105990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HDR, Inc.</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userDrawn="1"/>
        </p:nvSpPr>
        <p:spPr>
          <a:xfrm>
            <a:off x="151635" y="151341"/>
            <a:ext cx="1104635" cy="495829"/>
          </a:xfrm>
          <a:prstGeom prst="rect">
            <a:avLst/>
          </a:prstGeom>
          <a:no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4352099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hoto Grid w/ Caption">
    <p:spTree>
      <p:nvGrpSpPr>
        <p:cNvPr id="1" name=""/>
        <p:cNvGrpSpPr/>
        <p:nvPr/>
      </p:nvGrpSpPr>
      <p:grpSpPr>
        <a:xfrm>
          <a:off x="0" y="0"/>
          <a:ext cx="0" cy="0"/>
          <a:chOff x="0" y="0"/>
          <a:chExt cx="0" cy="0"/>
        </a:xfrm>
      </p:grpSpPr>
      <p:sp>
        <p:nvSpPr>
          <p:cNvPr id="14" name="Picture Placeholder 7"/>
          <p:cNvSpPr>
            <a:spLocks noGrp="1" noChangeAspect="1"/>
          </p:cNvSpPr>
          <p:nvPr>
            <p:ph type="pic" sz="quarter" idx="14" hasCustomPrompt="1"/>
          </p:nvPr>
        </p:nvSpPr>
        <p:spPr>
          <a:xfrm>
            <a:off x="319315" y="1844679"/>
            <a:ext cx="6076647" cy="4116584"/>
          </a:xfrm>
          <a:prstGeom prst="rect">
            <a:avLst/>
          </a:prstGeom>
          <a:noFill/>
        </p:spPr>
        <p:txBody>
          <a:bodyPr anchor="ctr"/>
          <a:lstStyle>
            <a:lvl1pPr marL="0" indent="0" algn="ctr">
              <a:buNone/>
              <a:defRPr sz="1600" b="0" i="0" baseline="0">
                <a:solidFill>
                  <a:schemeClr val="tx1"/>
                </a:solidFill>
                <a:effectLst/>
              </a:defRPr>
            </a:lvl1pPr>
          </a:lstStyle>
          <a:p>
            <a:r>
              <a:rPr lang="en-US" dirty="0" smtClean="0"/>
              <a:t>Click to Insert Image</a:t>
            </a:r>
            <a:endParaRPr lang="en-US" dirty="0"/>
          </a:p>
        </p:txBody>
      </p:sp>
      <p:sp>
        <p:nvSpPr>
          <p:cNvPr id="35" name="Picture Placeholder 7"/>
          <p:cNvSpPr>
            <a:spLocks noGrp="1"/>
          </p:cNvSpPr>
          <p:nvPr>
            <p:ph type="pic" sz="quarter" idx="24" hasCustomPrompt="1"/>
          </p:nvPr>
        </p:nvSpPr>
        <p:spPr>
          <a:xfrm>
            <a:off x="6512077" y="3956508"/>
            <a:ext cx="2960913" cy="2005851"/>
          </a:xfrm>
          <a:prstGeom prst="rect">
            <a:avLst/>
          </a:prstGeom>
          <a:noFill/>
        </p:spPr>
        <p:txBody>
          <a:bodyPr anchor="ctr"/>
          <a:lstStyle>
            <a:lvl1pPr marL="0" indent="0" algn="ctr">
              <a:buNone/>
              <a:defRPr sz="1600" b="0" baseline="0">
                <a:solidFill>
                  <a:schemeClr val="tx1"/>
                </a:solidFill>
                <a:effectLst/>
              </a:defRPr>
            </a:lvl1pPr>
          </a:lstStyle>
          <a:p>
            <a:r>
              <a:rPr lang="en-US" dirty="0" smtClean="0"/>
              <a:t>Click to Insert Image</a:t>
            </a:r>
            <a:endParaRPr lang="en-US" dirty="0"/>
          </a:p>
        </p:txBody>
      </p:sp>
      <p:sp>
        <p:nvSpPr>
          <p:cNvPr id="36" name="Picture Placeholder 7"/>
          <p:cNvSpPr>
            <a:spLocks noGrp="1"/>
          </p:cNvSpPr>
          <p:nvPr>
            <p:ph type="pic" sz="quarter" idx="25" hasCustomPrompt="1"/>
          </p:nvPr>
        </p:nvSpPr>
        <p:spPr>
          <a:xfrm>
            <a:off x="6512077" y="1844680"/>
            <a:ext cx="2960913" cy="2005851"/>
          </a:xfrm>
          <a:prstGeom prst="rect">
            <a:avLst/>
          </a:prstGeom>
          <a:noFill/>
        </p:spPr>
        <p:txBody>
          <a:bodyPr anchor="ctr"/>
          <a:lstStyle>
            <a:lvl1pPr marL="0" indent="0" algn="ctr">
              <a:buNone/>
              <a:defRPr sz="1600" b="0" baseline="0">
                <a:solidFill>
                  <a:schemeClr val="tx1"/>
                </a:solidFill>
                <a:effectLst/>
              </a:defRPr>
            </a:lvl1pPr>
          </a:lstStyle>
          <a:p>
            <a:r>
              <a:rPr lang="en-US" dirty="0" smtClean="0"/>
              <a:t>Click to Insert Image</a:t>
            </a:r>
            <a:endParaRPr lang="en-US" dirty="0"/>
          </a:p>
        </p:txBody>
      </p:sp>
      <p:sp>
        <p:nvSpPr>
          <p:cNvPr id="4" name="Text Placeholder 3"/>
          <p:cNvSpPr>
            <a:spLocks noGrp="1"/>
          </p:cNvSpPr>
          <p:nvPr>
            <p:ph type="body" sz="quarter" idx="28" hasCustomPrompt="1"/>
          </p:nvPr>
        </p:nvSpPr>
        <p:spPr>
          <a:xfrm>
            <a:off x="9608457" y="1844681"/>
            <a:ext cx="2293560" cy="3294970"/>
          </a:xfrm>
          <a:prstGeom prst="rect">
            <a:avLst/>
          </a:prstGeom>
        </p:spPr>
        <p:txBody>
          <a:bodyPr vert="horz"/>
          <a:lstStyle>
            <a:lvl1pPr marL="0" indent="0" algn="l">
              <a:buFontTx/>
              <a:buNone/>
              <a:defRPr sz="1100" baseline="0"/>
            </a:lvl1pPr>
            <a:lvl2pPr marL="457200" indent="0" algn="l">
              <a:buFontTx/>
              <a:buNone/>
              <a:defRPr sz="1100"/>
            </a:lvl2pPr>
            <a:lvl3pPr marL="914400" indent="0" algn="l">
              <a:buFontTx/>
              <a:buNone/>
              <a:defRPr sz="1100"/>
            </a:lvl3pPr>
            <a:lvl4pPr marL="1371600" indent="0" algn="l">
              <a:buFontTx/>
              <a:buNone/>
              <a:defRPr sz="1100"/>
            </a:lvl4pPr>
            <a:lvl5pPr marL="1828800" indent="0" algn="l">
              <a:buFontTx/>
              <a:buNone/>
              <a:defRPr sz="1100"/>
            </a:lvl5pPr>
          </a:lstStyle>
          <a:p>
            <a:pPr lvl="0"/>
            <a:r>
              <a:rPr lang="en-US" dirty="0" smtClean="0"/>
              <a:t>Insert photo caption(s) here.</a:t>
            </a:r>
            <a:endParaRPr lang="en-US" dirty="0"/>
          </a:p>
        </p:txBody>
      </p:sp>
      <p:sp>
        <p:nvSpPr>
          <p:cNvPr id="9" name="Slide Number Placeholder 1"/>
          <p:cNvSpPr>
            <a:spLocks noGrp="1"/>
          </p:cNvSpPr>
          <p:nvPr>
            <p:ph type="sldNum" sz="quarter" idx="4"/>
          </p:nvPr>
        </p:nvSpPr>
        <p:spPr>
          <a:xfrm>
            <a:off x="11611426" y="6529849"/>
            <a:ext cx="493487" cy="219294"/>
          </a:xfrm>
          <a:prstGeom prst="rect">
            <a:avLst/>
          </a:prstGeom>
        </p:spPr>
        <p:txBody>
          <a:bodyPr vert="horz" lIns="91440" tIns="45720" rIns="91440" bIns="45720" rtlCol="0" anchor="ctr"/>
          <a:lstStyle>
            <a:lvl1pPr algn="l">
              <a:defRPr sz="1000">
                <a:solidFill>
                  <a:schemeClr val="tx1">
                    <a:tint val="75000"/>
                  </a:schemeClr>
                </a:solidFill>
                <a:latin typeface="Century Gothic"/>
                <a:cs typeface="Century Gothic"/>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F79CA1-B382-4F43-AD32-0B0E11510FDC}" type="slidenum">
              <a:rPr kumimoji="0" lang="en-US" sz="1000" b="0" i="0" u="none" strike="noStrike" kern="1200" cap="none" spc="0" normalizeH="0" baseline="0" noProof="0" smtClean="0">
                <a:ln>
                  <a:noFill/>
                </a:ln>
                <a:solidFill>
                  <a:prstClr val="black">
                    <a:tint val="75000"/>
                  </a:prstClr>
                </a:solidFill>
                <a:effectLst/>
                <a:uLnTx/>
                <a:uFillTx/>
                <a:latin typeface="Century Gothic"/>
                <a:ea typeface="+mn-ea"/>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tint val="75000"/>
                </a:prstClr>
              </a:solidFill>
              <a:effectLst/>
              <a:uLnTx/>
              <a:uFillTx/>
              <a:latin typeface="Century Gothic"/>
              <a:ea typeface="+mn-ea"/>
            </a:endParaRPr>
          </a:p>
        </p:txBody>
      </p:sp>
      <p:sp>
        <p:nvSpPr>
          <p:cNvPr id="11" name="Title 1"/>
          <p:cNvSpPr>
            <a:spLocks noGrp="1"/>
          </p:cNvSpPr>
          <p:nvPr>
            <p:ph type="title" hasCustomPrompt="1"/>
          </p:nvPr>
        </p:nvSpPr>
        <p:spPr>
          <a:xfrm>
            <a:off x="302684" y="274638"/>
            <a:ext cx="10564925" cy="1143000"/>
          </a:xfrm>
          <a:prstGeom prst="rect">
            <a:avLst/>
          </a:prstGeom>
        </p:spPr>
        <p:txBody>
          <a:bodyPr/>
          <a:lstStyle>
            <a:lvl1pPr>
              <a:defRPr sz="3400" b="1"/>
            </a:lvl1pPr>
          </a:lstStyle>
          <a:p>
            <a:r>
              <a:rPr lang="en-US" dirty="0" smtClean="0"/>
              <a:t>Insert Slide Title Line 1</a:t>
            </a:r>
            <a:br>
              <a:rPr lang="en-US" dirty="0" smtClean="0"/>
            </a:br>
            <a:r>
              <a:rPr lang="en-US" dirty="0" smtClean="0"/>
              <a:t>Insert Slide Title Line 2</a:t>
            </a:r>
            <a:endParaRPr lang="en-US" dirty="0"/>
          </a:p>
        </p:txBody>
      </p:sp>
    </p:spTree>
    <p:extLst>
      <p:ext uri="{BB962C8B-B14F-4D97-AF65-F5344CB8AC3E}">
        <p14:creationId xmlns:p14="http://schemas.microsoft.com/office/powerpoint/2010/main" val="134718252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 Photo Grid w/ Caption">
    <p:spTree>
      <p:nvGrpSpPr>
        <p:cNvPr id="1" name=""/>
        <p:cNvGrpSpPr/>
        <p:nvPr/>
      </p:nvGrpSpPr>
      <p:grpSpPr>
        <a:xfrm>
          <a:off x="0" y="0"/>
          <a:ext cx="0" cy="0"/>
          <a:chOff x="0" y="0"/>
          <a:chExt cx="0" cy="0"/>
        </a:xfrm>
      </p:grpSpPr>
      <p:sp>
        <p:nvSpPr>
          <p:cNvPr id="14" name="Picture Placeholder 7"/>
          <p:cNvSpPr>
            <a:spLocks noGrp="1" noChangeAspect="1"/>
          </p:cNvSpPr>
          <p:nvPr>
            <p:ph type="pic" sz="quarter" idx="14" hasCustomPrompt="1"/>
          </p:nvPr>
        </p:nvSpPr>
        <p:spPr>
          <a:xfrm>
            <a:off x="319315" y="1901542"/>
            <a:ext cx="2767391" cy="1874750"/>
          </a:xfrm>
          <a:prstGeom prst="rect">
            <a:avLst/>
          </a:prstGeom>
          <a:noFill/>
        </p:spPr>
        <p:txBody>
          <a:bodyPr anchor="ctr"/>
          <a:lstStyle>
            <a:lvl1pPr marL="0" indent="0" algn="ctr">
              <a:buNone/>
              <a:defRPr sz="1600" b="0" baseline="0">
                <a:solidFill>
                  <a:schemeClr val="tx1"/>
                </a:solidFill>
                <a:effectLst/>
              </a:defRPr>
            </a:lvl1pPr>
          </a:lstStyle>
          <a:p>
            <a:r>
              <a:rPr lang="en-US" dirty="0" smtClean="0"/>
              <a:t>Click to Insert Image</a:t>
            </a:r>
            <a:endParaRPr lang="en-US" dirty="0"/>
          </a:p>
        </p:txBody>
      </p:sp>
      <p:sp>
        <p:nvSpPr>
          <p:cNvPr id="4" name="Text Placeholder 3"/>
          <p:cNvSpPr>
            <a:spLocks noGrp="1"/>
          </p:cNvSpPr>
          <p:nvPr>
            <p:ph type="body" sz="quarter" idx="28" hasCustomPrompt="1"/>
          </p:nvPr>
        </p:nvSpPr>
        <p:spPr>
          <a:xfrm>
            <a:off x="9056915" y="1901543"/>
            <a:ext cx="2845103" cy="3294970"/>
          </a:xfrm>
          <a:prstGeom prst="rect">
            <a:avLst/>
          </a:prstGeom>
        </p:spPr>
        <p:txBody>
          <a:bodyPr vert="horz"/>
          <a:lstStyle>
            <a:lvl1pPr marL="0" indent="0" algn="l">
              <a:buFontTx/>
              <a:buNone/>
              <a:defRPr sz="1100" baseline="0"/>
            </a:lvl1pPr>
            <a:lvl2pPr marL="457200" indent="0" algn="l">
              <a:buFontTx/>
              <a:buNone/>
              <a:defRPr sz="1100"/>
            </a:lvl2pPr>
            <a:lvl3pPr marL="914400" indent="0" algn="l">
              <a:buFontTx/>
              <a:buNone/>
              <a:defRPr sz="1100"/>
            </a:lvl3pPr>
            <a:lvl4pPr marL="1371600" indent="0" algn="l">
              <a:buFontTx/>
              <a:buNone/>
              <a:defRPr sz="1100"/>
            </a:lvl4pPr>
            <a:lvl5pPr marL="1828800" indent="0" algn="l">
              <a:buFontTx/>
              <a:buNone/>
              <a:defRPr sz="1100"/>
            </a:lvl5pPr>
          </a:lstStyle>
          <a:p>
            <a:pPr lvl="0"/>
            <a:r>
              <a:rPr lang="en-US" dirty="0" smtClean="0"/>
              <a:t>Insert photo caption(s) here.</a:t>
            </a:r>
            <a:endParaRPr lang="en-US" dirty="0"/>
          </a:p>
        </p:txBody>
      </p:sp>
      <p:sp>
        <p:nvSpPr>
          <p:cNvPr id="9" name="Picture Placeholder 7"/>
          <p:cNvSpPr>
            <a:spLocks noGrp="1" noChangeAspect="1"/>
          </p:cNvSpPr>
          <p:nvPr>
            <p:ph type="pic" sz="quarter" idx="29" hasCustomPrompt="1"/>
          </p:nvPr>
        </p:nvSpPr>
        <p:spPr>
          <a:xfrm>
            <a:off x="319315" y="3897256"/>
            <a:ext cx="2767391" cy="1874750"/>
          </a:xfrm>
          <a:prstGeom prst="rect">
            <a:avLst/>
          </a:prstGeom>
          <a:noFill/>
        </p:spPr>
        <p:txBody>
          <a:bodyPr anchor="ctr"/>
          <a:lstStyle>
            <a:lvl1pPr marL="0" indent="0" algn="ctr">
              <a:buNone/>
              <a:defRPr sz="1600" b="0" baseline="0">
                <a:solidFill>
                  <a:schemeClr val="tx1"/>
                </a:solidFill>
                <a:effectLst/>
              </a:defRPr>
            </a:lvl1pPr>
          </a:lstStyle>
          <a:p>
            <a:r>
              <a:rPr lang="en-US" dirty="0" smtClean="0"/>
              <a:t>Click to Insert Image</a:t>
            </a:r>
            <a:endParaRPr lang="en-US" dirty="0"/>
          </a:p>
        </p:txBody>
      </p:sp>
      <p:sp>
        <p:nvSpPr>
          <p:cNvPr id="10" name="Picture Placeholder 7"/>
          <p:cNvSpPr>
            <a:spLocks noGrp="1" noChangeAspect="1"/>
          </p:cNvSpPr>
          <p:nvPr>
            <p:ph type="pic" sz="quarter" idx="30" hasCustomPrompt="1"/>
          </p:nvPr>
        </p:nvSpPr>
        <p:spPr>
          <a:xfrm>
            <a:off x="3222173" y="1901542"/>
            <a:ext cx="2767391" cy="1874750"/>
          </a:xfrm>
          <a:prstGeom prst="rect">
            <a:avLst/>
          </a:prstGeom>
          <a:noFill/>
        </p:spPr>
        <p:txBody>
          <a:bodyPr anchor="ctr"/>
          <a:lstStyle>
            <a:lvl1pPr marL="0" indent="0" algn="ctr">
              <a:buNone/>
              <a:defRPr sz="1600" b="0" baseline="0">
                <a:solidFill>
                  <a:schemeClr val="tx1"/>
                </a:solidFill>
                <a:effectLst/>
              </a:defRPr>
            </a:lvl1pPr>
          </a:lstStyle>
          <a:p>
            <a:r>
              <a:rPr lang="en-US" dirty="0" smtClean="0"/>
              <a:t>Click to Insert Image</a:t>
            </a:r>
            <a:endParaRPr lang="en-US" dirty="0"/>
          </a:p>
        </p:txBody>
      </p:sp>
      <p:sp>
        <p:nvSpPr>
          <p:cNvPr id="11" name="Picture Placeholder 7"/>
          <p:cNvSpPr>
            <a:spLocks noGrp="1" noChangeAspect="1"/>
          </p:cNvSpPr>
          <p:nvPr>
            <p:ph type="pic" sz="quarter" idx="31" hasCustomPrompt="1"/>
          </p:nvPr>
        </p:nvSpPr>
        <p:spPr>
          <a:xfrm>
            <a:off x="3222173" y="3897256"/>
            <a:ext cx="2767391" cy="1874750"/>
          </a:xfrm>
          <a:prstGeom prst="rect">
            <a:avLst/>
          </a:prstGeom>
          <a:noFill/>
        </p:spPr>
        <p:txBody>
          <a:bodyPr anchor="ctr"/>
          <a:lstStyle>
            <a:lvl1pPr marL="0" indent="0" algn="ctr">
              <a:buNone/>
              <a:defRPr sz="1600" b="0" baseline="0">
                <a:solidFill>
                  <a:schemeClr val="tx1"/>
                </a:solidFill>
                <a:effectLst/>
              </a:defRPr>
            </a:lvl1pPr>
          </a:lstStyle>
          <a:p>
            <a:r>
              <a:rPr lang="en-US" dirty="0" smtClean="0"/>
              <a:t>Click to Insert Image</a:t>
            </a:r>
            <a:endParaRPr lang="en-US" dirty="0"/>
          </a:p>
        </p:txBody>
      </p:sp>
      <p:sp>
        <p:nvSpPr>
          <p:cNvPr id="12" name="Picture Placeholder 7"/>
          <p:cNvSpPr>
            <a:spLocks noGrp="1" noChangeAspect="1"/>
          </p:cNvSpPr>
          <p:nvPr>
            <p:ph type="pic" sz="quarter" idx="32" hasCustomPrompt="1"/>
          </p:nvPr>
        </p:nvSpPr>
        <p:spPr>
          <a:xfrm>
            <a:off x="6125029" y="1901542"/>
            <a:ext cx="2767391" cy="1874750"/>
          </a:xfrm>
          <a:prstGeom prst="rect">
            <a:avLst/>
          </a:prstGeom>
          <a:noFill/>
        </p:spPr>
        <p:txBody>
          <a:bodyPr anchor="ctr"/>
          <a:lstStyle>
            <a:lvl1pPr marL="0" indent="0" algn="ctr">
              <a:buNone/>
              <a:defRPr sz="1600" b="0" baseline="0">
                <a:solidFill>
                  <a:schemeClr val="tx1"/>
                </a:solidFill>
                <a:effectLst/>
              </a:defRPr>
            </a:lvl1pPr>
          </a:lstStyle>
          <a:p>
            <a:r>
              <a:rPr lang="en-US" dirty="0" smtClean="0"/>
              <a:t>Click to Insert Image</a:t>
            </a:r>
            <a:endParaRPr lang="en-US" dirty="0"/>
          </a:p>
        </p:txBody>
      </p:sp>
      <p:sp>
        <p:nvSpPr>
          <p:cNvPr id="13" name="Picture Placeholder 7"/>
          <p:cNvSpPr>
            <a:spLocks noGrp="1" noChangeAspect="1"/>
          </p:cNvSpPr>
          <p:nvPr>
            <p:ph type="pic" sz="quarter" idx="33" hasCustomPrompt="1"/>
          </p:nvPr>
        </p:nvSpPr>
        <p:spPr>
          <a:xfrm>
            <a:off x="6125029" y="3897256"/>
            <a:ext cx="2767391" cy="1874750"/>
          </a:xfrm>
          <a:prstGeom prst="rect">
            <a:avLst/>
          </a:prstGeom>
          <a:noFill/>
        </p:spPr>
        <p:txBody>
          <a:bodyPr anchor="ctr"/>
          <a:lstStyle>
            <a:lvl1pPr marL="0" indent="0" algn="ctr">
              <a:buNone/>
              <a:defRPr sz="1600" b="0" baseline="0">
                <a:solidFill>
                  <a:schemeClr val="tx1"/>
                </a:solidFill>
                <a:effectLst/>
              </a:defRPr>
            </a:lvl1pPr>
          </a:lstStyle>
          <a:p>
            <a:r>
              <a:rPr lang="en-US" dirty="0" smtClean="0"/>
              <a:t>Click to Insert Image</a:t>
            </a:r>
            <a:endParaRPr lang="en-US" dirty="0"/>
          </a:p>
        </p:txBody>
      </p:sp>
      <p:sp>
        <p:nvSpPr>
          <p:cNvPr id="15" name="Slide Number Placeholder 1"/>
          <p:cNvSpPr>
            <a:spLocks noGrp="1"/>
          </p:cNvSpPr>
          <p:nvPr>
            <p:ph type="sldNum" sz="quarter" idx="4"/>
          </p:nvPr>
        </p:nvSpPr>
        <p:spPr>
          <a:xfrm>
            <a:off x="11611426" y="6529849"/>
            <a:ext cx="493487" cy="219294"/>
          </a:xfrm>
          <a:prstGeom prst="rect">
            <a:avLst/>
          </a:prstGeom>
        </p:spPr>
        <p:txBody>
          <a:bodyPr vert="horz" lIns="91440" tIns="45720" rIns="91440" bIns="45720" rtlCol="0" anchor="ctr"/>
          <a:lstStyle>
            <a:lvl1pPr algn="l">
              <a:defRPr sz="1000">
                <a:solidFill>
                  <a:schemeClr val="tx1">
                    <a:tint val="75000"/>
                  </a:schemeClr>
                </a:solidFill>
                <a:latin typeface="Century Gothic"/>
                <a:cs typeface="Century Gothic"/>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F79CA1-B382-4F43-AD32-0B0E11510FDC}" type="slidenum">
              <a:rPr kumimoji="0" lang="en-US" sz="1000" b="0" i="0" u="none" strike="noStrike" kern="1200" cap="none" spc="0" normalizeH="0" baseline="0" noProof="0" smtClean="0">
                <a:ln>
                  <a:noFill/>
                </a:ln>
                <a:solidFill>
                  <a:prstClr val="black">
                    <a:tint val="75000"/>
                  </a:prstClr>
                </a:solidFill>
                <a:effectLst/>
                <a:uLnTx/>
                <a:uFillTx/>
                <a:latin typeface="Century Gothic"/>
                <a:ea typeface="+mn-ea"/>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tint val="75000"/>
                </a:prstClr>
              </a:solidFill>
              <a:effectLst/>
              <a:uLnTx/>
              <a:uFillTx/>
              <a:latin typeface="Century Gothic"/>
              <a:ea typeface="+mn-ea"/>
            </a:endParaRPr>
          </a:p>
        </p:txBody>
      </p:sp>
      <p:sp>
        <p:nvSpPr>
          <p:cNvPr id="17" name="Title 1"/>
          <p:cNvSpPr>
            <a:spLocks noGrp="1"/>
          </p:cNvSpPr>
          <p:nvPr>
            <p:ph type="title" hasCustomPrompt="1"/>
          </p:nvPr>
        </p:nvSpPr>
        <p:spPr>
          <a:xfrm>
            <a:off x="302684" y="274638"/>
            <a:ext cx="10564925" cy="1143000"/>
          </a:xfrm>
          <a:prstGeom prst="rect">
            <a:avLst/>
          </a:prstGeom>
        </p:spPr>
        <p:txBody>
          <a:bodyPr/>
          <a:lstStyle>
            <a:lvl1pPr>
              <a:defRPr sz="3400" b="1"/>
            </a:lvl1pPr>
          </a:lstStyle>
          <a:p>
            <a:r>
              <a:rPr lang="en-US" dirty="0" smtClean="0"/>
              <a:t>Insert Slide Title Line 1</a:t>
            </a:r>
            <a:br>
              <a:rPr lang="en-US" dirty="0" smtClean="0"/>
            </a:br>
            <a:r>
              <a:rPr lang="en-US" dirty="0" smtClean="0"/>
              <a:t>Insert Slide Title Line 2</a:t>
            </a:r>
            <a:endParaRPr lang="en-US" dirty="0"/>
          </a:p>
        </p:txBody>
      </p:sp>
    </p:spTree>
    <p:extLst>
      <p:ext uri="{BB962C8B-B14F-4D97-AF65-F5344CB8AC3E}">
        <p14:creationId xmlns:p14="http://schemas.microsoft.com/office/powerpoint/2010/main" val="306493014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1BB7A44-F033-4690-8EC6-9D1AC020431B}" type="datetime1">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3/25/2019</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24DD7C-F12D-4221-82E8-084DBB0EE8B9}" type="slidenum">
              <a:rPr kumimoji="0" lang="en-US" sz="1000" b="0" i="0" u="none" strike="noStrike" kern="1200" cap="none" spc="0" normalizeH="0" baseline="0" noProof="0" smtClean="0">
                <a:ln>
                  <a:noFill/>
                </a:ln>
                <a:solidFill>
                  <a:prstClr val="black">
                    <a:tint val="75000"/>
                  </a:prstClr>
                </a:solidFill>
                <a:effectLst/>
                <a:uLnTx/>
                <a:uFillTx/>
                <a:latin typeface="Century Gothic"/>
                <a:ea typeface="+mn-ea"/>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Century Gothic"/>
              <a:ea typeface="+mn-ea"/>
            </a:endParaRPr>
          </a:p>
        </p:txBody>
      </p:sp>
    </p:spTree>
    <p:extLst>
      <p:ext uri="{BB962C8B-B14F-4D97-AF65-F5344CB8AC3E}">
        <p14:creationId xmlns:p14="http://schemas.microsoft.com/office/powerpoint/2010/main" val="2206165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CA3936D-CB97-4E77-8523-4C1BF1BD7E70}" type="datetime1">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3/25/2019</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24DD7C-F12D-4221-82E8-084DBB0EE8B9}" type="slidenum">
              <a:rPr kumimoji="0" lang="en-US" sz="1000" b="0" i="0" u="none" strike="noStrike" kern="1200" cap="none" spc="0" normalizeH="0" baseline="0" noProof="0" smtClean="0">
                <a:ln>
                  <a:noFill/>
                </a:ln>
                <a:solidFill>
                  <a:prstClr val="black">
                    <a:tint val="75000"/>
                  </a:prstClr>
                </a:solidFill>
                <a:effectLst/>
                <a:uLnTx/>
                <a:uFillTx/>
                <a:latin typeface="Century Gothic"/>
                <a:ea typeface="+mn-ea"/>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Century Gothic"/>
              <a:ea typeface="+mn-ea"/>
            </a:endParaRPr>
          </a:p>
        </p:txBody>
      </p:sp>
    </p:spTree>
    <p:extLst>
      <p:ext uri="{BB962C8B-B14F-4D97-AF65-F5344CB8AC3E}">
        <p14:creationId xmlns:p14="http://schemas.microsoft.com/office/powerpoint/2010/main" val="2361389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724EF8-0568-4574-A76B-36C787423277}" type="datetime1">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3/25/2019</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24DD7C-F12D-4221-82E8-084DBB0EE8B9}" type="slidenum">
              <a:rPr kumimoji="0" lang="en-US" sz="1000" b="0" i="0" u="none" strike="noStrike" kern="1200" cap="none" spc="0" normalizeH="0" baseline="0" noProof="0" smtClean="0">
                <a:ln>
                  <a:noFill/>
                </a:ln>
                <a:solidFill>
                  <a:prstClr val="black">
                    <a:tint val="75000"/>
                  </a:prstClr>
                </a:solidFill>
                <a:effectLst/>
                <a:uLnTx/>
                <a:uFillTx/>
                <a:latin typeface="Century Gothic"/>
                <a:ea typeface="+mn-ea"/>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tint val="75000"/>
                </a:prstClr>
              </a:solidFill>
              <a:effectLst/>
              <a:uLnTx/>
              <a:uFillTx/>
              <a:latin typeface="Century Gothic"/>
              <a:ea typeface="+mn-ea"/>
            </a:endParaRPr>
          </a:p>
        </p:txBody>
      </p:sp>
    </p:spTree>
    <p:extLst>
      <p:ext uri="{BB962C8B-B14F-4D97-AF65-F5344CB8AC3E}">
        <p14:creationId xmlns:p14="http://schemas.microsoft.com/office/powerpoint/2010/main" val="17585497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Break w/ Image">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0" y="0"/>
            <a:ext cx="12192000" cy="5060870"/>
          </a:xfrm>
          <a:prstGeom prst="rect">
            <a:avLst/>
          </a:prstGeom>
          <a:noFill/>
        </p:spPr>
        <p:txBody>
          <a:bodyPr vert="horz" anchor="ctr"/>
          <a:lstStyle>
            <a:lvl1pPr marL="0" indent="0" algn="ctr">
              <a:buNone/>
              <a:defRPr sz="1600" baseline="0">
                <a:solidFill>
                  <a:schemeClr val="tx1"/>
                </a:solidFill>
              </a:defRPr>
            </a:lvl1pPr>
          </a:lstStyle>
          <a:p>
            <a:r>
              <a:rPr lang="en-US" dirty="0" smtClean="0"/>
              <a:t>Click to Insert Image</a:t>
            </a:r>
            <a:endParaRPr lang="en-US" dirty="0"/>
          </a:p>
        </p:txBody>
      </p:sp>
      <p:pic>
        <p:nvPicPr>
          <p:cNvPr id="9" name="PPT_Template_Header.png" descr="/Users/jasonrodriguez/Projects/Power Points/FINAL Template/images/images/PPT_Template_Header.png"/>
          <p:cNvPicPr>
            <a:picLocks noChangeAspect="1"/>
          </p:cNvPicPr>
          <p:nvPr userDrawn="1"/>
        </p:nvPicPr>
        <p:blipFill>
          <a:blip r:embed="rId2" r:link="rId3">
            <a:extLst>
              <a:ext uri="{28A0092B-C50C-407E-A947-70E740481C1C}">
                <a14:useLocalDpi xmlns:a14="http://schemas.microsoft.com/office/drawing/2010/main"/>
              </a:ext>
            </a:extLst>
          </a:blip>
          <a:stretch>
            <a:fillRect/>
          </a:stretch>
        </p:blipFill>
        <p:spPr>
          <a:xfrm>
            <a:off x="0" y="5060870"/>
            <a:ext cx="12192000" cy="975360"/>
          </a:xfrm>
          <a:prstGeom prst="rect">
            <a:avLst/>
          </a:prstGeom>
        </p:spPr>
      </p:pic>
      <p:sp>
        <p:nvSpPr>
          <p:cNvPr id="10" name="Text Placeholder 17"/>
          <p:cNvSpPr>
            <a:spLocks noGrp="1"/>
          </p:cNvSpPr>
          <p:nvPr>
            <p:ph type="body" sz="quarter" idx="13" hasCustomPrompt="1"/>
          </p:nvPr>
        </p:nvSpPr>
        <p:spPr>
          <a:xfrm>
            <a:off x="214837" y="5468396"/>
            <a:ext cx="11740211" cy="1175183"/>
          </a:xfrm>
          <a:prstGeom prst="rect">
            <a:avLst/>
          </a:prstGeom>
        </p:spPr>
        <p:txBody>
          <a:bodyPr anchor="ctr"/>
          <a:lstStyle>
            <a:lvl1pPr marL="0" indent="0" algn="ctr">
              <a:lnSpc>
                <a:spcPct val="90000"/>
              </a:lnSpc>
              <a:buNone/>
              <a:defRPr sz="3900" b="1"/>
            </a:lvl1pPr>
          </a:lstStyle>
          <a:p>
            <a:pPr lvl="0"/>
            <a:r>
              <a:rPr lang="en-US" dirty="0" smtClean="0">
                <a:solidFill>
                  <a:schemeClr val="tx1"/>
                </a:solidFill>
              </a:rPr>
              <a:t>Section Break Line 1</a:t>
            </a:r>
            <a:br>
              <a:rPr lang="en-US" dirty="0" smtClean="0">
                <a:solidFill>
                  <a:schemeClr val="tx1"/>
                </a:solidFill>
              </a:rPr>
            </a:br>
            <a:r>
              <a:rPr lang="en-US" dirty="0" smtClean="0">
                <a:solidFill>
                  <a:schemeClr val="tx1"/>
                </a:solidFill>
              </a:rPr>
              <a:t>Section Break Line 2</a:t>
            </a:r>
            <a:endParaRPr lang="en-US" dirty="0"/>
          </a:p>
        </p:txBody>
      </p:sp>
    </p:spTree>
    <p:extLst>
      <p:ext uri="{BB962C8B-B14F-4D97-AF65-F5344CB8AC3E}">
        <p14:creationId xmlns:p14="http://schemas.microsoft.com/office/powerpoint/2010/main" val="27122332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10FD3F-144A-4128-AB2C-84C4D9BD4EE9}"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2B79A-61BE-4DA7-BB23-3CE32CB5A9C1}" type="slidenum">
              <a:rPr lang="en-US" smtClean="0"/>
              <a:t>‹#›</a:t>
            </a:fld>
            <a:endParaRPr lang="en-US"/>
          </a:p>
        </p:txBody>
      </p:sp>
    </p:spTree>
    <p:extLst>
      <p:ext uri="{BB962C8B-B14F-4D97-AF65-F5344CB8AC3E}">
        <p14:creationId xmlns:p14="http://schemas.microsoft.com/office/powerpoint/2010/main" val="2813317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0FD3F-144A-4128-AB2C-84C4D9BD4EE9}" type="datetimeFigureOut">
              <a:rPr lang="en-US" smtClean="0"/>
              <a:t>3/25/2019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12B79A-61BE-4DA7-BB23-3CE32CB5A9C1}" type="slidenum">
              <a:rPr lang="en-US" smtClean="0"/>
              <a:t>‹#›</a:t>
            </a:fld>
            <a:endParaRPr lang="en-US"/>
          </a:p>
        </p:txBody>
      </p:sp>
    </p:spTree>
    <p:extLst>
      <p:ext uri="{BB962C8B-B14F-4D97-AF65-F5344CB8AC3E}">
        <p14:creationId xmlns:p14="http://schemas.microsoft.com/office/powerpoint/2010/main" val="16683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610FD3F-144A-4128-AB2C-84C4D9BD4EE9}"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12B79A-61BE-4DA7-BB23-3CE32CB5A9C1}" type="slidenum">
              <a:rPr lang="en-US" smtClean="0"/>
              <a:t>‹#›</a:t>
            </a:fld>
            <a:endParaRPr lang="en-US"/>
          </a:p>
        </p:txBody>
      </p:sp>
    </p:spTree>
    <p:extLst>
      <p:ext uri="{BB962C8B-B14F-4D97-AF65-F5344CB8AC3E}">
        <p14:creationId xmlns:p14="http://schemas.microsoft.com/office/powerpoint/2010/main" val="2876633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10FD3F-144A-4128-AB2C-84C4D9BD4EE9}" type="datetimeFigureOut">
              <a:rPr lang="en-US" smtClean="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12B79A-61BE-4DA7-BB23-3CE32CB5A9C1}" type="slidenum">
              <a:rPr lang="en-US" smtClean="0"/>
              <a:t>‹#›</a:t>
            </a:fld>
            <a:endParaRPr lang="en-US"/>
          </a:p>
        </p:txBody>
      </p:sp>
    </p:spTree>
    <p:extLst>
      <p:ext uri="{BB962C8B-B14F-4D97-AF65-F5344CB8AC3E}">
        <p14:creationId xmlns:p14="http://schemas.microsoft.com/office/powerpoint/2010/main" val="2799888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10FD3F-144A-4128-AB2C-84C4D9BD4EE9}" type="datetimeFigureOut">
              <a:rPr lang="en-US" smtClean="0"/>
              <a:t>3/25/2019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12B79A-61BE-4DA7-BB23-3CE32CB5A9C1}" type="slidenum">
              <a:rPr lang="en-US" smtClean="0"/>
              <a:t>‹#›</a:t>
            </a:fld>
            <a:endParaRPr lang="en-US"/>
          </a:p>
        </p:txBody>
      </p:sp>
    </p:spTree>
    <p:extLst>
      <p:ext uri="{BB962C8B-B14F-4D97-AF65-F5344CB8AC3E}">
        <p14:creationId xmlns:p14="http://schemas.microsoft.com/office/powerpoint/2010/main" val="3777558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10FD3F-144A-4128-AB2C-84C4D9BD4EE9}" type="datetimeFigureOut">
              <a:rPr lang="en-US" smtClean="0"/>
              <a:t>3/25/2019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12B79A-61BE-4DA7-BB23-3CE32CB5A9C1}" type="slidenum">
              <a:rPr lang="en-US" smtClean="0"/>
              <a:t>‹#›</a:t>
            </a:fld>
            <a:endParaRPr lang="en-US"/>
          </a:p>
        </p:txBody>
      </p:sp>
    </p:spTree>
    <p:extLst>
      <p:ext uri="{BB962C8B-B14F-4D97-AF65-F5344CB8AC3E}">
        <p14:creationId xmlns:p14="http://schemas.microsoft.com/office/powerpoint/2010/main" val="3769167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0FD3F-144A-4128-AB2C-84C4D9BD4EE9}" type="datetimeFigureOut">
              <a:rPr lang="en-US" smtClean="0"/>
              <a:t>3/25/2019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12B79A-61BE-4DA7-BB23-3CE32CB5A9C1}" type="slidenum">
              <a:rPr lang="en-US" smtClean="0"/>
              <a:t>‹#›</a:t>
            </a:fld>
            <a:endParaRPr lang="en-US"/>
          </a:p>
        </p:txBody>
      </p:sp>
    </p:spTree>
    <p:extLst>
      <p:ext uri="{BB962C8B-B14F-4D97-AF65-F5344CB8AC3E}">
        <p14:creationId xmlns:p14="http://schemas.microsoft.com/office/powerpoint/2010/main" val="382886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610FD3F-144A-4128-AB2C-84C4D9BD4EE9}" type="datetimeFigureOut">
              <a:rPr lang="en-US" smtClean="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12B79A-61BE-4DA7-BB23-3CE32CB5A9C1}" type="slidenum">
              <a:rPr lang="en-US" smtClean="0"/>
              <a:t>‹#›</a:t>
            </a:fld>
            <a:endParaRPr lang="en-US"/>
          </a:p>
        </p:txBody>
      </p:sp>
    </p:spTree>
    <p:extLst>
      <p:ext uri="{BB962C8B-B14F-4D97-AF65-F5344CB8AC3E}">
        <p14:creationId xmlns:p14="http://schemas.microsoft.com/office/powerpoint/2010/main" val="1348875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610FD3F-144A-4128-AB2C-84C4D9BD4EE9}" type="datetimeFigureOut">
              <a:rPr lang="en-US" smtClean="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12B79A-61BE-4DA7-BB23-3CE32CB5A9C1}" type="slidenum">
              <a:rPr lang="en-US" smtClean="0"/>
              <a:t>‹#›</a:t>
            </a:fld>
            <a:endParaRPr lang="en-US"/>
          </a:p>
        </p:txBody>
      </p:sp>
    </p:spTree>
    <p:extLst>
      <p:ext uri="{BB962C8B-B14F-4D97-AF65-F5344CB8AC3E}">
        <p14:creationId xmlns:p14="http://schemas.microsoft.com/office/powerpoint/2010/main" val="2615349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file://localhost/Users/jasonrodriguez/Projects/Power%20Points/FINAL%20Template/images/images/PPT_Template_Header.png"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0FD3F-144A-4128-AB2C-84C4D9BD4EE9}" type="datetimeFigureOut">
              <a:rPr lang="en-US" smtClean="0"/>
              <a:t>3/25/2019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12B79A-61BE-4DA7-BB23-3CE32CB5A9C1}" type="slidenum">
              <a:rPr lang="en-US" smtClean="0"/>
              <a:t>‹#›</a:t>
            </a:fld>
            <a:endParaRPr lang="en-US"/>
          </a:p>
        </p:txBody>
      </p:sp>
    </p:spTree>
    <p:extLst>
      <p:ext uri="{BB962C8B-B14F-4D97-AF65-F5344CB8AC3E}">
        <p14:creationId xmlns:p14="http://schemas.microsoft.com/office/powerpoint/2010/main" val="1922969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PT_Template_Footer.png"/>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0" y="6272784"/>
            <a:ext cx="12192000" cy="585216"/>
          </a:xfrm>
          <a:prstGeom prst="rect">
            <a:avLst/>
          </a:prstGeom>
        </p:spPr>
      </p:pic>
      <p:pic>
        <p:nvPicPr>
          <p:cNvPr id="11" name="PPT_Template_Header.png" descr="/Users/jasonrodriguez/Projects/Power Points/FINAL Template/images/images/PPT_Template_Header.png"/>
          <p:cNvPicPr>
            <a:picLocks noChangeAspect="1"/>
          </p:cNvPicPr>
          <p:nvPr userDrawn="1"/>
        </p:nvPicPr>
        <p:blipFill>
          <a:blip r:embed="rId12" r:link="rId13">
            <a:extLst>
              <a:ext uri="{28A0092B-C50C-407E-A947-70E740481C1C}">
                <a14:useLocalDpi xmlns:a14="http://schemas.microsoft.com/office/drawing/2010/main"/>
              </a:ext>
            </a:extLst>
          </a:blip>
          <a:stretch>
            <a:fillRect/>
          </a:stretch>
        </p:blipFill>
        <p:spPr>
          <a:xfrm>
            <a:off x="0" y="0"/>
            <a:ext cx="12192000" cy="975360"/>
          </a:xfrm>
          <a:prstGeom prst="rect">
            <a:avLst/>
          </a:prstGeom>
        </p:spPr>
      </p:pic>
      <p:sp>
        <p:nvSpPr>
          <p:cNvPr id="5" name="Slide Number Placeholder 1"/>
          <p:cNvSpPr>
            <a:spLocks noGrp="1"/>
          </p:cNvSpPr>
          <p:nvPr>
            <p:ph type="sldNum" sz="quarter" idx="4"/>
          </p:nvPr>
        </p:nvSpPr>
        <p:spPr>
          <a:xfrm>
            <a:off x="11611426" y="6529849"/>
            <a:ext cx="493487" cy="219294"/>
          </a:xfrm>
          <a:prstGeom prst="rect">
            <a:avLst/>
          </a:prstGeom>
        </p:spPr>
        <p:txBody>
          <a:bodyPr vert="horz" lIns="91440" tIns="45720" rIns="91440" bIns="45720" rtlCol="0" anchor="ctr"/>
          <a:lstStyle>
            <a:lvl1pPr algn="l">
              <a:defRPr sz="1000">
                <a:solidFill>
                  <a:schemeClr val="tx1">
                    <a:tint val="75000"/>
                  </a:schemeClr>
                </a:solidFill>
                <a:latin typeface="Century Gothic"/>
                <a:cs typeface="Century Gothic"/>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F79CA1-B382-4F43-AD32-0B0E11510FDC}" type="slidenum">
              <a:rPr kumimoji="0" lang="en-US" sz="1000" b="0" i="0" u="none" strike="noStrike" kern="1200" cap="none" spc="0" normalizeH="0" baseline="0" noProof="0" smtClean="0">
                <a:ln>
                  <a:noFill/>
                </a:ln>
                <a:solidFill>
                  <a:prstClr val="black">
                    <a:tint val="75000"/>
                  </a:prstClr>
                </a:solidFill>
                <a:effectLst/>
                <a:uLnTx/>
                <a:uFillTx/>
                <a:latin typeface="Century Gothic"/>
                <a:ea typeface="+mn-ea"/>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tint val="75000"/>
                </a:prstClr>
              </a:solidFill>
              <a:effectLst/>
              <a:uLnTx/>
              <a:uFillTx/>
              <a:latin typeface="Century Gothic"/>
              <a:ea typeface="+mn-ea"/>
            </a:endParaRPr>
          </a:p>
        </p:txBody>
      </p:sp>
    </p:spTree>
    <p:extLst>
      <p:ext uri="{BB962C8B-B14F-4D97-AF65-F5344CB8AC3E}">
        <p14:creationId xmlns:p14="http://schemas.microsoft.com/office/powerpoint/2010/main" val="2939872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hf hdr="0" ftr="0" dt="0"/>
  <p:txStyles>
    <p:titleStyle>
      <a:lvl1pPr algn="l" defTabSz="457200" rtl="0" eaLnBrk="1" latinLnBrk="0" hangingPunct="1">
        <a:spcBef>
          <a:spcPct val="0"/>
        </a:spcBef>
        <a:buNone/>
        <a:defRPr sz="2200" kern="1200">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2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16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philip.orton@stevens.edu"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hyperlink" Target="mailto:bbrooks@cbi.or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tevens.edu/SFAS" TargetMode="External"/><Relationship Id="rId5" Type="http://schemas.openxmlformats.org/officeDocument/2006/relationships/hyperlink" Target="http://stevens.edu/NYHOPS" TargetMode="External"/><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2.ti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3.t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file:///C:\Users\dralston\Documents\MATLAB\hudson\barriers\figs\vel_maxmin_u_barriers_zoom_bar05_bar1v3_qr550.png" TargetMode="External"/><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file:///C:\Users\dralston\Documents\MATLAB\hudson\barriers\figs\vel_maxmin_u_barriers_zoom_bar01_base_qr550.png" TargetMode="Externa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t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t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t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t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t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tevens.edu/nyhops"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4.ti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62.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34130"/>
            <a:ext cx="8915400" cy="2815910"/>
          </a:xfrm>
        </p:spPr>
        <p:txBody>
          <a:bodyPr>
            <a:noAutofit/>
          </a:bodyPr>
          <a:lstStyle/>
          <a:p>
            <a:pPr algn="ctr"/>
            <a:r>
              <a:rPr lang="en-US" sz="4000" b="1" dirty="0"/>
              <a:t>Assessing the Effects of Storm Surge Barriers on the Hudson River </a:t>
            </a:r>
            <a:r>
              <a:rPr lang="en-US" sz="4000" b="1" dirty="0" smtClean="0"/>
              <a:t>Estuary</a:t>
            </a:r>
            <a:br>
              <a:rPr lang="en-US" sz="4000" b="1" dirty="0" smtClean="0"/>
            </a:br>
            <a:r>
              <a:rPr lang="en-US" sz="4000" b="1" dirty="0"/>
              <a:t/>
            </a:r>
            <a:br>
              <a:rPr lang="en-US" sz="4000" b="1" dirty="0"/>
            </a:br>
            <a:r>
              <a:rPr lang="en-US" sz="4000" b="1" dirty="0" smtClean="0"/>
              <a:t> Project Scoping Session</a:t>
            </a:r>
            <a:endParaRPr lang="en-US" sz="6000" dirty="0"/>
          </a:p>
        </p:txBody>
      </p:sp>
      <p:sp>
        <p:nvSpPr>
          <p:cNvPr id="3" name="Rectangle 2"/>
          <p:cNvSpPr/>
          <p:nvPr/>
        </p:nvSpPr>
        <p:spPr>
          <a:xfrm>
            <a:off x="465037" y="4303567"/>
            <a:ext cx="11291533" cy="1685077"/>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mbria" panose="02040503050406030204" pitchFamily="18" charset="0"/>
              </a:rPr>
              <a:t>PI Philip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mbria" panose="02040503050406030204" pitchFamily="18" charset="0"/>
              </a:rPr>
              <a:t>Orton, Stevens Institute of Technology, (201) 216-8095, </a:t>
            </a:r>
            <a:r>
              <a:rPr kumimoji="0" lang="en-US"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Cambria" panose="02040503050406030204" pitchFamily="18" charset="0"/>
                <a:hlinkClick r:id="rId3"/>
              </a:rPr>
              <a:t>philip.orton@stevens.edu</a:t>
            </a:r>
            <a:r>
              <a:rPr kumimoji="0" lang="en-US"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mbria" panose="02040503050406030204" pitchFamily="18" charset="0"/>
              </a:rPr>
              <a:t>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Cambria" panose="02040503050406030204" pitchFamily="18" charset="0"/>
              </a:rPr>
              <a:t>Bennett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mbria" panose="02040503050406030204" pitchFamily="18" charset="0"/>
              </a:rPr>
              <a:t>Brooks (Coordination Lead), Consensus Building Institute, </a:t>
            </a:r>
            <a:r>
              <a:rPr kumimoji="0" lang="en-US" sz="1800" b="0" i="0" u="sng"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mbria" panose="02040503050406030204" pitchFamily="18" charset="0"/>
                <a:hlinkClick r:id="rId4"/>
              </a:rPr>
              <a:t>bbrooks@cbi.org</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mbria" panose="02040503050406030204" pitchFamily="18" charset="0"/>
              </a:rPr>
              <a:t>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mbria" panose="02040503050406030204" pitchFamily="18" charset="0"/>
              </a:rPr>
              <a:t>Kristin Marcell, New York State DEC, Hudson River Estuary Program, and Cornell University Water Resources Institute</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mbria" panose="02040503050406030204" pitchFamily="18" charset="0"/>
              </a:rPr>
              <a:t>Sarah Fernald, NOAA Hudson River National Estuarine Research Reserve and New York State Department of Environmental Conservation (NYS DEC)</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7448" y="5316402"/>
            <a:ext cx="994519" cy="99451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40156" y="4112751"/>
            <a:ext cx="2438400" cy="838200"/>
          </a:xfrm>
          <a:prstGeom prst="rect">
            <a:avLst/>
          </a:prstGeom>
        </p:spPr>
      </p:pic>
    </p:spTree>
    <p:extLst>
      <p:ext uri="{BB962C8B-B14F-4D97-AF65-F5344CB8AC3E}">
        <p14:creationId xmlns:p14="http://schemas.microsoft.com/office/powerpoint/2010/main" val="1308187832"/>
      </p:ext>
    </p:extLst>
  </p:cSld>
  <p:clrMapOvr>
    <a:masterClrMapping/>
  </p:clrMapOvr>
  <p:transition advTm="729"/>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txBox="1">
            <a:spLocks/>
          </p:cNvSpPr>
          <p:nvPr/>
        </p:nvSpPr>
        <p:spPr>
          <a:xfrm>
            <a:off x="1722120" y="427038"/>
            <a:ext cx="10972800" cy="1143000"/>
          </a:xfrm>
          <a:prstGeom prst="rect">
            <a:avLst/>
          </a:prstGeom>
        </p:spPr>
        <p:txBody>
          <a:bodyPr/>
          <a:lstStyle>
            <a:lvl1pPr algn="l" defTabSz="457200" rtl="0" eaLnBrk="1" latinLnBrk="0" hangingPunct="1">
              <a:spcBef>
                <a:spcPct val="0"/>
              </a:spcBef>
              <a:buNone/>
              <a:defRPr sz="2200" kern="1200">
                <a:solidFill>
                  <a:schemeClr val="tx1"/>
                </a:solidFill>
                <a:latin typeface="Century Gothic"/>
                <a:ea typeface="+mj-ea"/>
                <a:cs typeface="Century Gothic"/>
              </a:defRPr>
            </a:lvl1pPr>
          </a:lstStyle>
          <a:p>
            <a:r>
              <a:rPr lang="en-US" sz="3200" b="1" dirty="0" smtClean="0"/>
              <a:t>Project Advisory Committee Description </a:t>
            </a:r>
            <a:endParaRPr lang="en-US" sz="3200" b="1" dirty="0"/>
          </a:p>
        </p:txBody>
      </p:sp>
      <p:sp>
        <p:nvSpPr>
          <p:cNvPr id="9" name="Rectangle 8"/>
          <p:cNvSpPr/>
          <p:nvPr/>
        </p:nvSpPr>
        <p:spPr>
          <a:xfrm>
            <a:off x="281940" y="1253714"/>
            <a:ext cx="11570473" cy="4919039"/>
          </a:xfrm>
          <a:prstGeom prst="rect">
            <a:avLst/>
          </a:prstGeom>
        </p:spPr>
        <p:txBody>
          <a:bodyPr wrap="square">
            <a:spAutoFit/>
          </a:bodyPr>
          <a:lstStyle/>
          <a:p>
            <a:pPr>
              <a:lnSpc>
                <a:spcPct val="107000"/>
              </a:lnSpc>
              <a:spcAft>
                <a:spcPts val="900"/>
              </a:spcAft>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The Project Advisory Committee (PAC) of this NERRS-SC-funded project is a group of about 15 </a:t>
            </a:r>
            <a:r>
              <a:rPr lang="en-US" sz="20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members </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that serves as a sounding board for the project scope and design throughout the project.  The PAC’s main purpose is to provide ongoing guidance to ensure the project is relevant, effective and credible to </a:t>
            </a:r>
            <a:r>
              <a:rPr lang="en-US" sz="20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both decision-makers </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and the broader stakeholder community.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900"/>
              </a:spcAft>
            </a:pP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To that end, the Project Team identified a bounded set of individuals and agencies to serve on the PAC who collectively represent:  </a:t>
            </a:r>
            <a:r>
              <a:rPr lang="en-US" sz="20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1) city, state and federal decision-makers on the HATS study; </a:t>
            </a:r>
            <a:r>
              <a:rPr lang="en-US" sz="20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2) representatives from the Barrier Benefits and Impacts (BBI) Workgroup that preceded this effort; and (3) scientists with a detailed specific knowledge of the physical oceanographic or engineering aspects of surge barriers, as well as their estuary effects. </a:t>
            </a:r>
            <a:endParaRPr lang="en-US" sz="2000"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900"/>
              </a:spcAft>
            </a:pPr>
            <a:r>
              <a:rPr lang="en-US" sz="20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While </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the Project Team is solely responsible for project work and outcomes, PAC input will be essential in helping identify consensus-supported approaches for a study that is likely to be of great interest to a wide range of stakeholders</a:t>
            </a:r>
            <a:r>
              <a:rPr lang="en-US" sz="20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000" dirty="0">
                <a:latin typeface="Calibri" panose="020F0502020204030204" pitchFamily="34" charset="0"/>
                <a:ea typeface="Calibri" panose="020F0502020204030204" pitchFamily="34" charset="0"/>
                <a:cs typeface="Times New Roman" panose="02020603050405020304" pitchFamily="18" charset="0"/>
              </a:rPr>
              <a:t>The PAC will convene via webinar about four times over the coming project’s one-year duration (October 15, 2018 to October 14, 2019).  Specifically, the PAC will provide input to the Project Team on the project approach, scientific analyses, and scientific workshops.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52110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 y="1528374"/>
            <a:ext cx="6111241" cy="4600717"/>
          </a:xfrm>
        </p:spPr>
        <p:txBody>
          <a:bodyPr>
            <a:normAutofit/>
          </a:bodyPr>
          <a:lstStyle/>
          <a:p>
            <a:r>
              <a:rPr lang="en-US" sz="1800" dirty="0"/>
              <a:t>Hudson River Foundation </a:t>
            </a:r>
          </a:p>
          <a:p>
            <a:r>
              <a:rPr lang="en-US" sz="1800" dirty="0"/>
              <a:t>NJ DEP Office of Engineering and Construction </a:t>
            </a:r>
          </a:p>
          <a:p>
            <a:r>
              <a:rPr lang="en-US" sz="1800" dirty="0"/>
              <a:t>NY-NJ Harbor Estuary Program </a:t>
            </a:r>
          </a:p>
          <a:p>
            <a:r>
              <a:rPr lang="en-US" sz="1800" dirty="0"/>
              <a:t>NYC Office of Recovery and Resiliency</a:t>
            </a:r>
          </a:p>
          <a:p>
            <a:r>
              <a:rPr lang="en-US" sz="1800" dirty="0"/>
              <a:t>NYS-Department of Environmental Conservation </a:t>
            </a:r>
          </a:p>
          <a:p>
            <a:r>
              <a:rPr lang="en-US" sz="1800" dirty="0"/>
              <a:t>NYS-Department of State </a:t>
            </a:r>
          </a:p>
          <a:p>
            <a:r>
              <a:rPr lang="en-US" sz="1800" dirty="0"/>
              <a:t>Regional Planning Association</a:t>
            </a:r>
          </a:p>
          <a:p>
            <a:r>
              <a:rPr lang="en-US" sz="1800" dirty="0"/>
              <a:t>Science and Resilience Institute at Jamaica Bay </a:t>
            </a:r>
          </a:p>
          <a:p>
            <a:r>
              <a:rPr lang="en-US" sz="1800" dirty="0"/>
              <a:t>Stony Brook </a:t>
            </a:r>
            <a:r>
              <a:rPr lang="en-US" sz="1800" dirty="0" smtClean="0"/>
              <a:t>University</a:t>
            </a:r>
            <a:endParaRPr lang="en-US" sz="1800" dirty="0"/>
          </a:p>
          <a:p>
            <a:r>
              <a:rPr lang="en-US" sz="1800" dirty="0"/>
              <a:t>USACE-NY</a:t>
            </a:r>
          </a:p>
          <a:p>
            <a:r>
              <a:rPr lang="en-US" sz="1800" dirty="0"/>
              <a:t>USACE-NY, Environmental Analysis Branch</a:t>
            </a:r>
          </a:p>
        </p:txBody>
      </p:sp>
      <p:sp>
        <p:nvSpPr>
          <p:cNvPr id="4" name="Content Placeholder 2"/>
          <p:cNvSpPr txBox="1">
            <a:spLocks/>
          </p:cNvSpPr>
          <p:nvPr/>
        </p:nvSpPr>
        <p:spPr>
          <a:xfrm>
            <a:off x="7006862" y="1570165"/>
            <a:ext cx="4660882" cy="33362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Project team </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Stevens Institute of Technology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NYS-DEC Hudson River Estuary Program</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Hudson River National Estuarine Research Reserve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Consensus Building Institute</a:t>
            </a:r>
          </a:p>
        </p:txBody>
      </p:sp>
      <p:sp>
        <p:nvSpPr>
          <p:cNvPr id="6" name="Title 1"/>
          <p:cNvSpPr txBox="1">
            <a:spLocks/>
          </p:cNvSpPr>
          <p:nvPr/>
        </p:nvSpPr>
        <p:spPr>
          <a:xfrm>
            <a:off x="762000" y="427038"/>
            <a:ext cx="10972800" cy="1143000"/>
          </a:xfrm>
          <a:prstGeom prst="rect">
            <a:avLst/>
          </a:prstGeom>
        </p:spPr>
        <p:txBody>
          <a:bodyPr/>
          <a:lstStyle>
            <a:lvl1pPr algn="l" defTabSz="457200" rtl="0" eaLnBrk="1" latinLnBrk="0" hangingPunct="1">
              <a:spcBef>
                <a:spcPct val="0"/>
              </a:spcBef>
              <a:buNone/>
              <a:defRPr sz="2200" kern="1200">
                <a:solidFill>
                  <a:schemeClr val="tx1"/>
                </a:solidFill>
                <a:latin typeface="Century Gothic"/>
                <a:ea typeface="+mj-ea"/>
                <a:cs typeface="Century Gothic"/>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entury Gothic"/>
                <a:ea typeface="+mj-ea"/>
              </a:rPr>
              <a:t>Project Advisory Committee </a:t>
            </a:r>
            <a:endParaRPr kumimoji="0" lang="en-US" sz="3200" b="1" i="0" u="none" strike="noStrike" kern="1200" cap="none" spc="0" normalizeH="0" baseline="0" noProof="0" dirty="0">
              <a:ln>
                <a:noFill/>
              </a:ln>
              <a:solidFill>
                <a:prstClr val="black"/>
              </a:solidFill>
              <a:effectLst/>
              <a:uLnTx/>
              <a:uFillTx/>
              <a:latin typeface="Century Gothic"/>
              <a:ea typeface="+mj-ea"/>
            </a:endParaRPr>
          </a:p>
        </p:txBody>
      </p:sp>
    </p:spTree>
    <p:extLst>
      <p:ext uri="{BB962C8B-B14F-4D97-AF65-F5344CB8AC3E}">
        <p14:creationId xmlns:p14="http://schemas.microsoft.com/office/powerpoint/2010/main" val="30249328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24DD7C-F12D-4221-82E8-084DBB0EE8B9}" type="slidenum">
              <a:rPr kumimoji="0" lang="en-US" sz="1000" b="0" i="0" u="none" strike="noStrike" kern="1200" cap="none" spc="0" normalizeH="0" baseline="0" noProof="0" smtClean="0">
                <a:ln>
                  <a:noFill/>
                </a:ln>
                <a:solidFill>
                  <a:prstClr val="black">
                    <a:tint val="75000"/>
                  </a:prstClr>
                </a:solidFill>
                <a:effectLst/>
                <a:uLnTx/>
                <a:uFillTx/>
                <a:latin typeface="Century Gothic"/>
                <a:ea typeface="+mn-ea"/>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prstClr val="black">
                  <a:tint val="75000"/>
                </a:prstClr>
              </a:solidFill>
              <a:effectLst/>
              <a:uLnTx/>
              <a:uFillTx/>
              <a:latin typeface="Century Gothic"/>
              <a:ea typeface="+mn-ea"/>
            </a:endParaRPr>
          </a:p>
        </p:txBody>
      </p:sp>
      <p:sp>
        <p:nvSpPr>
          <p:cNvPr id="9" name="Title 1"/>
          <p:cNvSpPr>
            <a:spLocks noGrp="1"/>
          </p:cNvSpPr>
          <p:nvPr>
            <p:ph type="title"/>
          </p:nvPr>
        </p:nvSpPr>
        <p:spPr>
          <a:xfrm>
            <a:off x="609600" y="274638"/>
            <a:ext cx="10972800" cy="1143000"/>
          </a:xfrm>
        </p:spPr>
        <p:txBody>
          <a:bodyPr/>
          <a:lstStyle/>
          <a:p>
            <a:r>
              <a:rPr lang="en-US" sz="3200" b="1" dirty="0" smtClean="0"/>
              <a:t>Project Overview</a:t>
            </a:r>
            <a:endParaRPr lang="en-US" sz="3200" b="1"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119" y="1098910"/>
            <a:ext cx="9221799" cy="5187262"/>
          </a:xfrm>
          <a:prstGeom prst="rect">
            <a:avLst/>
          </a:prstGeom>
        </p:spPr>
      </p:pic>
      <p:sp>
        <p:nvSpPr>
          <p:cNvPr id="2" name="TextBox 1"/>
          <p:cNvSpPr txBox="1"/>
          <p:nvPr/>
        </p:nvSpPr>
        <p:spPr>
          <a:xfrm>
            <a:off x="6118638" y="3438145"/>
            <a:ext cx="19698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May-August</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TextBox 5"/>
          <p:cNvSpPr txBox="1"/>
          <p:nvPr/>
        </p:nvSpPr>
        <p:spPr>
          <a:xfrm>
            <a:off x="7979650" y="3454693"/>
            <a:ext cx="19698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September</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
        <p:nvSpPr>
          <p:cNvPr id="7" name="TextBox 6"/>
          <p:cNvSpPr txBox="1"/>
          <p:nvPr/>
        </p:nvSpPr>
        <p:spPr>
          <a:xfrm>
            <a:off x="3141193" y="3454694"/>
            <a:ext cx="19698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Calibri"/>
                <a:ea typeface="+mn-ea"/>
                <a:cs typeface="+mn-cs"/>
              </a:rPr>
              <a:t>March</a:t>
            </a:r>
            <a:endParaRPr kumimoji="0" lang="en-US" sz="18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391953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Deliverables and Due Dates</a:t>
            </a:r>
            <a:endParaRPr lang="en-US" b="1"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24DD7C-F12D-4221-82E8-084DBB0EE8B9}" type="slidenum">
              <a:rPr kumimoji="0" lang="en-US" sz="1000" b="0" i="0" u="none" strike="noStrike" kern="1200" cap="none" spc="0" normalizeH="0" baseline="0" noProof="0" smtClean="0">
                <a:ln>
                  <a:noFill/>
                </a:ln>
                <a:solidFill>
                  <a:prstClr val="black">
                    <a:tint val="75000"/>
                  </a:prstClr>
                </a:solidFill>
                <a:effectLst/>
                <a:uLnTx/>
                <a:uFillTx/>
                <a:latin typeface="Century Gothic"/>
                <a:ea typeface="+mn-ea"/>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a:ln>
                <a:noFill/>
              </a:ln>
              <a:solidFill>
                <a:prstClr val="black">
                  <a:tint val="75000"/>
                </a:prstClr>
              </a:solidFill>
              <a:effectLst/>
              <a:uLnTx/>
              <a:uFillTx/>
              <a:latin typeface="Century Gothic"/>
              <a:ea typeface="+mn-ea"/>
            </a:endParaRPr>
          </a:p>
        </p:txBody>
      </p:sp>
      <p:graphicFrame>
        <p:nvGraphicFramePr>
          <p:cNvPr id="6" name="Table 5"/>
          <p:cNvGraphicFramePr>
            <a:graphicFrameLocks noGrp="1"/>
          </p:cNvGraphicFramePr>
          <p:nvPr>
            <p:extLst>
              <p:ext uri="{D42A27DB-BD31-4B8C-83A1-F6EECF244321}">
                <p14:modId xmlns:p14="http://schemas.microsoft.com/office/powerpoint/2010/main" val="1008086066"/>
              </p:ext>
            </p:extLst>
          </p:nvPr>
        </p:nvGraphicFramePr>
        <p:xfrm>
          <a:off x="609600" y="1667428"/>
          <a:ext cx="11005064" cy="4006394"/>
        </p:xfrm>
        <a:graphic>
          <a:graphicData uri="http://schemas.openxmlformats.org/drawingml/2006/table">
            <a:tbl>
              <a:tblPr firstRow="1" bandRow="1">
                <a:tableStyleId>{5C22544A-7EE6-4342-B048-85BDC9FD1C3A}</a:tableStyleId>
              </a:tblPr>
              <a:tblGrid>
                <a:gridCol w="5649293">
                  <a:extLst>
                    <a:ext uri="{9D8B030D-6E8A-4147-A177-3AD203B41FA5}">
                      <a16:colId xmlns:a16="http://schemas.microsoft.com/office/drawing/2014/main" val="3003562970"/>
                    </a:ext>
                  </a:extLst>
                </a:gridCol>
                <a:gridCol w="5355771">
                  <a:extLst>
                    <a:ext uri="{9D8B030D-6E8A-4147-A177-3AD203B41FA5}">
                      <a16:colId xmlns:a16="http://schemas.microsoft.com/office/drawing/2014/main" val="3818053891"/>
                    </a:ext>
                  </a:extLst>
                </a:gridCol>
              </a:tblGrid>
              <a:tr h="572342">
                <a:tc>
                  <a:txBody>
                    <a:bodyPr/>
                    <a:lstStyle/>
                    <a:p>
                      <a:r>
                        <a:rPr lang="en-US" sz="2400" dirty="0" smtClean="0"/>
                        <a:t>Deliverable</a:t>
                      </a:r>
                      <a:endParaRPr lang="en-US" sz="2400" dirty="0"/>
                    </a:p>
                  </a:txBody>
                  <a:tcPr/>
                </a:tc>
                <a:tc>
                  <a:txBody>
                    <a:bodyPr/>
                    <a:lstStyle/>
                    <a:p>
                      <a:r>
                        <a:rPr lang="en-US" sz="2400" dirty="0" smtClean="0"/>
                        <a:t>Due Date</a:t>
                      </a:r>
                      <a:endParaRPr lang="en-US" sz="2400" dirty="0"/>
                    </a:p>
                  </a:txBody>
                  <a:tcPr/>
                </a:tc>
                <a:extLst>
                  <a:ext uri="{0D108BD9-81ED-4DB2-BD59-A6C34878D82A}">
                    <a16:rowId xmlns:a16="http://schemas.microsoft.com/office/drawing/2014/main" val="732106794"/>
                  </a:ext>
                </a:extLst>
              </a:tr>
              <a:tr h="572342">
                <a:tc>
                  <a:txBody>
                    <a:bodyPr/>
                    <a:lstStyle/>
                    <a:p>
                      <a:pPr marL="0" lvl="1" indent="0" algn="l"/>
                      <a:r>
                        <a:rPr lang="en-US" sz="2400" dirty="0" smtClean="0"/>
                        <a:t>Revised Scope of Work	</a:t>
                      </a:r>
                    </a:p>
                  </a:txBody>
                  <a:tcPr/>
                </a:tc>
                <a:tc>
                  <a:txBody>
                    <a:bodyPr/>
                    <a:lstStyle/>
                    <a:p>
                      <a:r>
                        <a:rPr lang="en-US" sz="2400" dirty="0" smtClean="0"/>
                        <a:t>draft in March, final in April </a:t>
                      </a:r>
                      <a:endParaRPr lang="en-US" sz="2400" dirty="0"/>
                    </a:p>
                  </a:txBody>
                  <a:tcPr/>
                </a:tc>
                <a:extLst>
                  <a:ext uri="{0D108BD9-81ED-4DB2-BD59-A6C34878D82A}">
                    <a16:rowId xmlns:a16="http://schemas.microsoft.com/office/drawing/2014/main" val="1121953272"/>
                  </a:ext>
                </a:extLst>
              </a:tr>
              <a:tr h="572342">
                <a:tc>
                  <a:txBody>
                    <a:bodyPr/>
                    <a:lstStyle/>
                    <a:p>
                      <a:pPr algn="l"/>
                      <a:r>
                        <a:rPr lang="en-US" sz="2400" dirty="0" smtClean="0"/>
                        <a:t>Scientific workshop report(s) </a:t>
                      </a:r>
                      <a:endParaRPr lang="en-US" sz="2400" dirty="0"/>
                    </a:p>
                  </a:txBody>
                  <a:tcPr/>
                </a:tc>
                <a:tc>
                  <a:txBody>
                    <a:bodyPr/>
                    <a:lstStyle/>
                    <a:p>
                      <a:r>
                        <a:rPr lang="en-US" sz="2400" dirty="0" smtClean="0"/>
                        <a:t>drafts within two weeks, final September</a:t>
                      </a:r>
                      <a:endParaRPr lang="en-US" sz="2400" dirty="0"/>
                    </a:p>
                  </a:txBody>
                  <a:tcPr/>
                </a:tc>
                <a:extLst>
                  <a:ext uri="{0D108BD9-81ED-4DB2-BD59-A6C34878D82A}">
                    <a16:rowId xmlns:a16="http://schemas.microsoft.com/office/drawing/2014/main" val="3324940577"/>
                  </a:ext>
                </a:extLst>
              </a:tr>
              <a:tr h="572342">
                <a:tc>
                  <a:txBody>
                    <a:bodyPr/>
                    <a:lstStyle/>
                    <a:p>
                      <a:pPr algn="l"/>
                      <a:r>
                        <a:rPr lang="en-US" sz="2400" dirty="0" smtClean="0"/>
                        <a:t>Technical report on analyses + modeling</a:t>
                      </a:r>
                      <a:endParaRPr lang="en-US" sz="24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dirty="0" smtClean="0"/>
                        <a:t>draft August, final October</a:t>
                      </a:r>
                    </a:p>
                  </a:txBody>
                  <a:tcPr/>
                </a:tc>
                <a:extLst>
                  <a:ext uri="{0D108BD9-81ED-4DB2-BD59-A6C34878D82A}">
                    <a16:rowId xmlns:a16="http://schemas.microsoft.com/office/drawing/2014/main" val="2680503464"/>
                  </a:ext>
                </a:extLst>
              </a:tr>
              <a:tr h="572342">
                <a:tc>
                  <a:txBody>
                    <a:bodyPr/>
                    <a:lstStyle/>
                    <a:p>
                      <a:pPr algn="l"/>
                      <a:r>
                        <a:rPr lang="en-US" sz="2400" dirty="0" smtClean="0"/>
                        <a:t>Proposals for additional funding </a:t>
                      </a:r>
                      <a:endParaRPr lang="en-US" sz="2400" dirty="0"/>
                    </a:p>
                  </a:txBody>
                  <a:tcPr/>
                </a:tc>
                <a:tc>
                  <a:txBody>
                    <a:bodyPr/>
                    <a:lstStyle/>
                    <a:p>
                      <a:r>
                        <a:rPr lang="en-US" sz="2400" dirty="0" smtClean="0"/>
                        <a:t>ongoing</a:t>
                      </a:r>
                      <a:endParaRPr lang="en-US" sz="2400" dirty="0"/>
                    </a:p>
                  </a:txBody>
                  <a:tcPr/>
                </a:tc>
                <a:extLst>
                  <a:ext uri="{0D108BD9-81ED-4DB2-BD59-A6C34878D82A}">
                    <a16:rowId xmlns:a16="http://schemas.microsoft.com/office/drawing/2014/main" val="549331492"/>
                  </a:ext>
                </a:extLst>
              </a:tr>
              <a:tr h="572342">
                <a:tc>
                  <a:txBody>
                    <a:bodyPr/>
                    <a:lstStyle/>
                    <a:p>
                      <a:pPr algn="l"/>
                      <a:r>
                        <a:rPr lang="en-US" sz="2400" dirty="0" smtClean="0"/>
                        <a:t>Scope of Future Work </a:t>
                      </a:r>
                      <a:endParaRPr lang="en-US" sz="24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dirty="0" smtClean="0"/>
                        <a:t>draft September, final October</a:t>
                      </a:r>
                      <a:endParaRPr lang="en-US" sz="2400" dirty="0"/>
                    </a:p>
                  </a:txBody>
                  <a:tcPr/>
                </a:tc>
                <a:extLst>
                  <a:ext uri="{0D108BD9-81ED-4DB2-BD59-A6C34878D82A}">
                    <a16:rowId xmlns:a16="http://schemas.microsoft.com/office/drawing/2014/main" val="3887032241"/>
                  </a:ext>
                </a:extLst>
              </a:tr>
              <a:tr h="572342">
                <a:tc>
                  <a:txBody>
                    <a:bodyPr/>
                    <a:lstStyle/>
                    <a:p>
                      <a:pPr algn="l"/>
                      <a:r>
                        <a:rPr lang="en-US" sz="2400" dirty="0" smtClean="0"/>
                        <a:t>Project final report to NOAA </a:t>
                      </a:r>
                      <a:endParaRPr lang="en-US" sz="24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dirty="0" smtClean="0"/>
                        <a:t>October</a:t>
                      </a:r>
                    </a:p>
                  </a:txBody>
                  <a:tcPr/>
                </a:tc>
                <a:extLst>
                  <a:ext uri="{0D108BD9-81ED-4DB2-BD59-A6C34878D82A}">
                    <a16:rowId xmlns:a16="http://schemas.microsoft.com/office/drawing/2014/main" val="3390687001"/>
                  </a:ext>
                </a:extLst>
              </a:tr>
            </a:tbl>
          </a:graphicData>
        </a:graphic>
      </p:graphicFrame>
    </p:spTree>
    <p:extLst>
      <p:ext uri="{BB962C8B-B14F-4D97-AF65-F5344CB8AC3E}">
        <p14:creationId xmlns:p14="http://schemas.microsoft.com/office/powerpoint/2010/main" val="16117974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Scoping Session Approach</a:t>
            </a:r>
            <a:endParaRPr lang="en-US" sz="3200" b="1"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24DD7C-F12D-4221-82E8-084DBB0EE8B9}" type="slidenum">
              <a:rPr kumimoji="0" lang="en-US" sz="1000" b="0" i="0" u="none" strike="noStrike" kern="1200" cap="none" spc="0" normalizeH="0" baseline="0" noProof="0" smtClean="0">
                <a:ln>
                  <a:noFill/>
                </a:ln>
                <a:solidFill>
                  <a:prstClr val="black">
                    <a:tint val="75000"/>
                  </a:prstClr>
                </a:solidFill>
                <a:effectLst/>
                <a:uLnTx/>
                <a:uFillTx/>
                <a:latin typeface="Century Gothic"/>
                <a:ea typeface="+mn-ea"/>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prstClr val="black">
                  <a:tint val="75000"/>
                </a:prstClr>
              </a:solidFill>
              <a:effectLst/>
              <a:uLnTx/>
              <a:uFillTx/>
              <a:latin typeface="Century Gothic"/>
              <a:ea typeface="+mn-ea"/>
            </a:endParaRPr>
          </a:p>
        </p:txBody>
      </p:sp>
      <p:sp>
        <p:nvSpPr>
          <p:cNvPr id="5" name="Content Placeholder 4"/>
          <p:cNvSpPr>
            <a:spLocks noGrp="1"/>
          </p:cNvSpPr>
          <p:nvPr>
            <p:ph idx="1"/>
          </p:nvPr>
        </p:nvSpPr>
        <p:spPr>
          <a:xfrm>
            <a:off x="432353" y="1265799"/>
            <a:ext cx="11285882" cy="4586359"/>
          </a:xfrm>
        </p:spPr>
        <p:txBody>
          <a:bodyPr/>
          <a:lstStyle/>
          <a:p>
            <a:r>
              <a:rPr lang="en-US" sz="2100" dirty="0"/>
              <a:t>Scoping Session attendees have been invited based on meeting the following recruitment criteria:</a:t>
            </a:r>
          </a:p>
          <a:p>
            <a:pPr lvl="1"/>
            <a:r>
              <a:rPr lang="en-US" sz="2100" dirty="0"/>
              <a:t>Member of the PAC and/or relevant expertise in disciplines that include coastal storm risk, coastal storm risk management approaches or environmental science (physical, chemical, ecological) in NY/NY Harbor, the Hudson River estuary or sub-estuaries</a:t>
            </a:r>
          </a:p>
          <a:p>
            <a:pPr lvl="1"/>
            <a:r>
              <a:rPr lang="en-US" sz="2100" dirty="0"/>
              <a:t>Offer a unique geographical or otherwise critical or necessary perspectives to the project</a:t>
            </a:r>
          </a:p>
          <a:p>
            <a:pPr lvl="1"/>
            <a:r>
              <a:rPr lang="en-US" sz="2100" dirty="0"/>
              <a:t>Willingness to adhere to widely accepted methods of scientific inquiry, engage objectively and collaboratively, and consider a variety of possible outcomes to manage coastal storm risk in the study area</a:t>
            </a:r>
          </a:p>
          <a:p>
            <a:r>
              <a:rPr lang="en-US" sz="2100" dirty="0"/>
              <a:t>In general, the Project Team is limiting participation from each organization to ensure the Scoping Session is small enough to foster effective discussions</a:t>
            </a:r>
            <a:endParaRPr lang="en-US" sz="2100" b="1" dirty="0"/>
          </a:p>
        </p:txBody>
      </p:sp>
    </p:spTree>
    <p:extLst>
      <p:ext uri="{BB962C8B-B14F-4D97-AF65-F5344CB8AC3E}">
        <p14:creationId xmlns:p14="http://schemas.microsoft.com/office/powerpoint/2010/main" val="2527351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feedback on project approach and plans</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24DD7C-F12D-4221-82E8-084DBB0EE8B9}" type="slidenum">
              <a:rPr kumimoji="0" lang="en-US" sz="1000" b="0" i="0" u="none" strike="noStrike" kern="1200" cap="none" spc="0" normalizeH="0" baseline="0" noProof="0" smtClean="0">
                <a:ln>
                  <a:noFill/>
                </a:ln>
                <a:solidFill>
                  <a:prstClr val="black">
                    <a:tint val="75000"/>
                  </a:prstClr>
                </a:solidFill>
                <a:effectLst/>
                <a:uLnTx/>
                <a:uFillTx/>
                <a:latin typeface="Century Gothic"/>
                <a:ea typeface="+mn-ea"/>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a:ln>
                <a:noFill/>
              </a:ln>
              <a:solidFill>
                <a:prstClr val="black">
                  <a:tint val="75000"/>
                </a:prstClr>
              </a:solidFill>
              <a:effectLst/>
              <a:uLnTx/>
              <a:uFillTx/>
              <a:latin typeface="Century Gothic"/>
              <a:ea typeface="+mn-ea"/>
            </a:endParaRPr>
          </a:p>
        </p:txBody>
      </p:sp>
    </p:spTree>
    <p:extLst>
      <p:ext uri="{BB962C8B-B14F-4D97-AF65-F5344CB8AC3E}">
        <p14:creationId xmlns:p14="http://schemas.microsoft.com/office/powerpoint/2010/main" val="31079190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662" y="2422360"/>
            <a:ext cx="10676021" cy="1362075"/>
          </a:xfrm>
        </p:spPr>
        <p:txBody>
          <a:bodyPr>
            <a:normAutofit/>
          </a:bodyPr>
          <a:lstStyle/>
          <a:p>
            <a:r>
              <a:rPr lang="en-US" dirty="0"/>
              <a:t>Current Knowledge of Barrier Effects on Components of Estuary Health</a:t>
            </a:r>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24DD7C-F12D-4221-82E8-084DBB0EE8B9}" type="slidenum">
              <a:rPr kumimoji="0" lang="en-US" sz="1000" b="0" i="0" u="none" strike="noStrike" kern="1200" cap="none" spc="0" normalizeH="0" baseline="0" noProof="0" smtClean="0">
                <a:ln>
                  <a:noFill/>
                </a:ln>
                <a:solidFill>
                  <a:prstClr val="black">
                    <a:tint val="75000"/>
                  </a:prstClr>
                </a:solidFill>
                <a:effectLst/>
                <a:uLnTx/>
                <a:uFillTx/>
                <a:latin typeface="Century Gothic"/>
                <a:ea typeface="+mn-ea"/>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prstClr val="black">
                  <a:tint val="75000"/>
                </a:prstClr>
              </a:solidFill>
              <a:effectLst/>
              <a:uLnTx/>
              <a:uFillTx/>
              <a:latin typeface="Century Gothic"/>
              <a:ea typeface="+mn-ea"/>
            </a:endParaRPr>
          </a:p>
        </p:txBody>
      </p:sp>
      <p:sp>
        <p:nvSpPr>
          <p:cNvPr id="3" name="Rectangle 2"/>
          <p:cNvSpPr/>
          <p:nvPr/>
        </p:nvSpPr>
        <p:spPr>
          <a:xfrm>
            <a:off x="721895" y="4764451"/>
            <a:ext cx="10587788" cy="784830"/>
          </a:xfrm>
          <a:prstGeom prst="rect">
            <a:avLst/>
          </a:prstGeom>
        </p:spPr>
        <p:txBody>
          <a:bodyPr wrap="square">
            <a:spAutoFit/>
          </a:bodyPr>
          <a:lstStyle/>
          <a:p>
            <a:pPr>
              <a:lnSpc>
                <a:spcPct val="125000"/>
              </a:lnSpc>
            </a:pPr>
            <a:r>
              <a:rPr lang="en-US" dirty="0" smtClean="0">
                <a:latin typeface="verdana" panose="020B0604030504040204" pitchFamily="34" charset="0"/>
              </a:rPr>
              <a:t>Part I:   The Hudson River estuary environment</a:t>
            </a:r>
          </a:p>
          <a:p>
            <a:pPr>
              <a:lnSpc>
                <a:spcPct val="125000"/>
              </a:lnSpc>
            </a:pPr>
            <a:r>
              <a:rPr lang="en-US" dirty="0" smtClean="0">
                <a:latin typeface="verdana" panose="020B0604030504040204" pitchFamily="34" charset="0"/>
              </a:rPr>
              <a:t>Part II:  Physical effects of gated storm surge barriers on partially mixed estuaries</a:t>
            </a:r>
            <a:endParaRPr lang="en-US" dirty="0">
              <a:latin typeface="verdana" panose="020B0604030504040204" pitchFamily="34" charset="0"/>
            </a:endParaRPr>
          </a:p>
        </p:txBody>
      </p:sp>
    </p:spTree>
    <p:extLst>
      <p:ext uri="{BB962C8B-B14F-4D97-AF65-F5344CB8AC3E}">
        <p14:creationId xmlns:p14="http://schemas.microsoft.com/office/powerpoint/2010/main" val="2852509773"/>
      </p:ext>
    </p:extLst>
  </p:cSld>
  <p:clrMapOvr>
    <a:masterClrMapping/>
  </p:clrMapOvr>
  <mc:AlternateContent xmlns:mc="http://schemas.openxmlformats.org/markup-compatibility/2006" xmlns:p14="http://schemas.microsoft.com/office/powerpoint/2010/main">
    <mc:Choice Requires="p14">
      <p:transition spd="slow" p14:dur="2000" advTm="31897"/>
    </mc:Choice>
    <mc:Fallback xmlns="">
      <p:transition spd="slow" advTm="31897"/>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Straight Connector 1"/>
          <p:cNvCxnSpPr/>
          <p:nvPr/>
        </p:nvCxnSpPr>
        <p:spPr>
          <a:xfrm flipV="1">
            <a:off x="2135320" y="1399971"/>
            <a:ext cx="6172200" cy="76200"/>
          </a:xfrm>
          <a:prstGeom prst="line">
            <a:avLst/>
          </a:prstGeom>
          <a:ln>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3" name="Right Arrow 2"/>
          <p:cNvSpPr>
            <a:spLocks noChangeAspect="1"/>
          </p:cNvSpPr>
          <p:nvPr/>
        </p:nvSpPr>
        <p:spPr>
          <a:xfrm>
            <a:off x="3773548" y="2363912"/>
            <a:ext cx="685800" cy="457200"/>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5210254" y="2394172"/>
            <a:ext cx="533400" cy="304800"/>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0800000">
            <a:off x="7697919" y="1811451"/>
            <a:ext cx="472611" cy="404750"/>
          </a:xfrm>
          <a:prstGeom prst="rightArrow">
            <a:avLst/>
          </a:prstGeom>
          <a:solidFill>
            <a:schemeClr val="accent1">
              <a:lumMod val="60000"/>
              <a:lumOff val="40000"/>
            </a:schemeClr>
          </a:solidFill>
          <a:ln>
            <a:solidFill>
              <a:schemeClr val="accent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6" name="Freeform 5"/>
          <p:cNvSpPr/>
          <p:nvPr/>
        </p:nvSpPr>
        <p:spPr>
          <a:xfrm>
            <a:off x="5324834" y="1463108"/>
            <a:ext cx="1175657" cy="1502229"/>
          </a:xfrm>
          <a:custGeom>
            <a:avLst/>
            <a:gdLst>
              <a:gd name="connsiteX0" fmla="*/ 1110343 w 1175657"/>
              <a:gd name="connsiteY0" fmla="*/ 1502229 h 1502229"/>
              <a:gd name="connsiteX1" fmla="*/ 1023257 w 1175657"/>
              <a:gd name="connsiteY1" fmla="*/ 870857 h 1502229"/>
              <a:gd name="connsiteX2" fmla="*/ 195943 w 1175657"/>
              <a:gd name="connsiteY2" fmla="*/ 533400 h 1502229"/>
              <a:gd name="connsiteX3" fmla="*/ 0 w 1175657"/>
              <a:gd name="connsiteY3" fmla="*/ 0 h 1502229"/>
            </a:gdLst>
            <a:ahLst/>
            <a:cxnLst>
              <a:cxn ang="0">
                <a:pos x="connsiteX0" y="connsiteY0"/>
              </a:cxn>
              <a:cxn ang="0">
                <a:pos x="connsiteX1" y="connsiteY1"/>
              </a:cxn>
              <a:cxn ang="0">
                <a:pos x="connsiteX2" y="connsiteY2"/>
              </a:cxn>
              <a:cxn ang="0">
                <a:pos x="connsiteX3" y="connsiteY3"/>
              </a:cxn>
            </a:cxnLst>
            <a:rect l="l" t="t" r="r" b="b"/>
            <a:pathLst>
              <a:path w="1175657" h="1502229">
                <a:moveTo>
                  <a:pt x="1110343" y="1502229"/>
                </a:moveTo>
                <a:cubicBezTo>
                  <a:pt x="1143000" y="1267279"/>
                  <a:pt x="1175657" y="1032329"/>
                  <a:pt x="1023257" y="870857"/>
                </a:cubicBezTo>
                <a:cubicBezTo>
                  <a:pt x="870857" y="709385"/>
                  <a:pt x="366486" y="678543"/>
                  <a:pt x="195943" y="533400"/>
                </a:cubicBezTo>
                <a:cubicBezTo>
                  <a:pt x="25400" y="388257"/>
                  <a:pt x="12700" y="194128"/>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4268920" y="1506651"/>
            <a:ext cx="914401" cy="1676400"/>
          </a:xfrm>
          <a:custGeom>
            <a:avLst/>
            <a:gdLst>
              <a:gd name="connsiteX0" fmla="*/ 1110343 w 1175657"/>
              <a:gd name="connsiteY0" fmla="*/ 1502229 h 1502229"/>
              <a:gd name="connsiteX1" fmla="*/ 1023257 w 1175657"/>
              <a:gd name="connsiteY1" fmla="*/ 870857 h 1502229"/>
              <a:gd name="connsiteX2" fmla="*/ 195943 w 1175657"/>
              <a:gd name="connsiteY2" fmla="*/ 533400 h 1502229"/>
              <a:gd name="connsiteX3" fmla="*/ 0 w 1175657"/>
              <a:gd name="connsiteY3" fmla="*/ 0 h 1502229"/>
            </a:gdLst>
            <a:ahLst/>
            <a:cxnLst>
              <a:cxn ang="0">
                <a:pos x="connsiteX0" y="connsiteY0"/>
              </a:cxn>
              <a:cxn ang="0">
                <a:pos x="connsiteX1" y="connsiteY1"/>
              </a:cxn>
              <a:cxn ang="0">
                <a:pos x="connsiteX2" y="connsiteY2"/>
              </a:cxn>
              <a:cxn ang="0">
                <a:pos x="connsiteX3" y="connsiteY3"/>
              </a:cxn>
            </a:cxnLst>
            <a:rect l="l" t="t" r="r" b="b"/>
            <a:pathLst>
              <a:path w="1175657" h="1502229">
                <a:moveTo>
                  <a:pt x="1110343" y="1502229"/>
                </a:moveTo>
                <a:cubicBezTo>
                  <a:pt x="1143000" y="1267279"/>
                  <a:pt x="1175657" y="1032329"/>
                  <a:pt x="1023257" y="870857"/>
                </a:cubicBezTo>
                <a:cubicBezTo>
                  <a:pt x="870857" y="709385"/>
                  <a:pt x="366486" y="678543"/>
                  <a:pt x="195943" y="533400"/>
                </a:cubicBezTo>
                <a:cubicBezTo>
                  <a:pt x="25400" y="388257"/>
                  <a:pt x="12700" y="194128"/>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3049721" y="1506651"/>
            <a:ext cx="990600" cy="1752600"/>
          </a:xfrm>
          <a:custGeom>
            <a:avLst/>
            <a:gdLst>
              <a:gd name="connsiteX0" fmla="*/ 1110343 w 1175657"/>
              <a:gd name="connsiteY0" fmla="*/ 1502229 h 1502229"/>
              <a:gd name="connsiteX1" fmla="*/ 1023257 w 1175657"/>
              <a:gd name="connsiteY1" fmla="*/ 870857 h 1502229"/>
              <a:gd name="connsiteX2" fmla="*/ 195943 w 1175657"/>
              <a:gd name="connsiteY2" fmla="*/ 533400 h 1502229"/>
              <a:gd name="connsiteX3" fmla="*/ 0 w 1175657"/>
              <a:gd name="connsiteY3" fmla="*/ 0 h 1502229"/>
            </a:gdLst>
            <a:ahLst/>
            <a:cxnLst>
              <a:cxn ang="0">
                <a:pos x="connsiteX0" y="connsiteY0"/>
              </a:cxn>
              <a:cxn ang="0">
                <a:pos x="connsiteX1" y="connsiteY1"/>
              </a:cxn>
              <a:cxn ang="0">
                <a:pos x="connsiteX2" y="connsiteY2"/>
              </a:cxn>
              <a:cxn ang="0">
                <a:pos x="connsiteX3" y="connsiteY3"/>
              </a:cxn>
            </a:cxnLst>
            <a:rect l="l" t="t" r="r" b="b"/>
            <a:pathLst>
              <a:path w="1175657" h="1502229">
                <a:moveTo>
                  <a:pt x="1110343" y="1502229"/>
                </a:moveTo>
                <a:cubicBezTo>
                  <a:pt x="1143000" y="1267279"/>
                  <a:pt x="1175657" y="1032329"/>
                  <a:pt x="1023257" y="870857"/>
                </a:cubicBezTo>
                <a:cubicBezTo>
                  <a:pt x="870857" y="709385"/>
                  <a:pt x="366486" y="678543"/>
                  <a:pt x="195943" y="533400"/>
                </a:cubicBezTo>
                <a:cubicBezTo>
                  <a:pt x="25400" y="388257"/>
                  <a:pt x="12700" y="194128"/>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Connector 8"/>
          <p:cNvCxnSpPr/>
          <p:nvPr/>
        </p:nvCxnSpPr>
        <p:spPr>
          <a:xfrm flipV="1">
            <a:off x="2135320" y="2802051"/>
            <a:ext cx="6172200" cy="731520"/>
          </a:xfrm>
          <a:prstGeom prst="line">
            <a:avLst/>
          </a:prstGeom>
          <a:ln w="8890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0" name="Isosceles Triangle 9"/>
          <p:cNvSpPr/>
          <p:nvPr/>
        </p:nvSpPr>
        <p:spPr>
          <a:xfrm flipV="1">
            <a:off x="2592520" y="1399971"/>
            <a:ext cx="152400" cy="76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681434" y="2359373"/>
            <a:ext cx="304800" cy="228600"/>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536623" y="1435200"/>
            <a:ext cx="1175657" cy="1447800"/>
          </a:xfrm>
          <a:custGeom>
            <a:avLst/>
            <a:gdLst>
              <a:gd name="connsiteX0" fmla="*/ 1110343 w 1175657"/>
              <a:gd name="connsiteY0" fmla="*/ 1502229 h 1502229"/>
              <a:gd name="connsiteX1" fmla="*/ 1023257 w 1175657"/>
              <a:gd name="connsiteY1" fmla="*/ 870857 h 1502229"/>
              <a:gd name="connsiteX2" fmla="*/ 195943 w 1175657"/>
              <a:gd name="connsiteY2" fmla="*/ 533400 h 1502229"/>
              <a:gd name="connsiteX3" fmla="*/ 0 w 1175657"/>
              <a:gd name="connsiteY3" fmla="*/ 0 h 1502229"/>
            </a:gdLst>
            <a:ahLst/>
            <a:cxnLst>
              <a:cxn ang="0">
                <a:pos x="connsiteX0" y="connsiteY0"/>
              </a:cxn>
              <a:cxn ang="0">
                <a:pos x="connsiteX1" y="connsiteY1"/>
              </a:cxn>
              <a:cxn ang="0">
                <a:pos x="connsiteX2" y="connsiteY2"/>
              </a:cxn>
              <a:cxn ang="0">
                <a:pos x="connsiteX3" y="connsiteY3"/>
              </a:cxn>
            </a:cxnLst>
            <a:rect l="l" t="t" r="r" b="b"/>
            <a:pathLst>
              <a:path w="1175657" h="1502229">
                <a:moveTo>
                  <a:pt x="1110343" y="1502229"/>
                </a:moveTo>
                <a:cubicBezTo>
                  <a:pt x="1143000" y="1267279"/>
                  <a:pt x="1175657" y="1032329"/>
                  <a:pt x="1023257" y="870857"/>
                </a:cubicBezTo>
                <a:cubicBezTo>
                  <a:pt x="870857" y="709385"/>
                  <a:pt x="366486" y="678543"/>
                  <a:pt x="195943" y="533400"/>
                </a:cubicBezTo>
                <a:cubicBezTo>
                  <a:pt x="25400" y="388257"/>
                  <a:pt x="12700" y="194128"/>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utoShape 87"/>
          <p:cNvSpPr>
            <a:spLocks noChangeArrowheads="1"/>
          </p:cNvSpPr>
          <p:nvPr/>
        </p:nvSpPr>
        <p:spPr bwMode="auto">
          <a:xfrm rot="8256427">
            <a:off x="5912100" y="2649651"/>
            <a:ext cx="228600" cy="152400"/>
          </a:xfrm>
          <a:prstGeom prst="curvedUpArrow">
            <a:avLst>
              <a:gd name="adj1" fmla="val 30000"/>
              <a:gd name="adj2" fmla="val 60000"/>
              <a:gd name="adj3" fmla="val 3333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4" name="AutoShape 86"/>
          <p:cNvSpPr>
            <a:spLocks noChangeArrowheads="1"/>
          </p:cNvSpPr>
          <p:nvPr/>
        </p:nvSpPr>
        <p:spPr bwMode="auto">
          <a:xfrm rot="8256427" flipH="1" flipV="1">
            <a:off x="6119210" y="2744912"/>
            <a:ext cx="228600" cy="152400"/>
          </a:xfrm>
          <a:prstGeom prst="curvedUpArrow">
            <a:avLst>
              <a:gd name="adj1" fmla="val 30000"/>
              <a:gd name="adj2" fmla="val 60000"/>
              <a:gd name="adj3" fmla="val 3333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5" name="AutoShape 87"/>
          <p:cNvSpPr>
            <a:spLocks noChangeArrowheads="1"/>
          </p:cNvSpPr>
          <p:nvPr/>
        </p:nvSpPr>
        <p:spPr bwMode="auto">
          <a:xfrm rot="8256427">
            <a:off x="4616700" y="2763929"/>
            <a:ext cx="228600" cy="152400"/>
          </a:xfrm>
          <a:prstGeom prst="curvedUpArrow">
            <a:avLst>
              <a:gd name="adj1" fmla="val 30000"/>
              <a:gd name="adj2" fmla="val 60000"/>
              <a:gd name="adj3" fmla="val 3333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6" name="AutoShape 86"/>
          <p:cNvSpPr>
            <a:spLocks noChangeArrowheads="1"/>
          </p:cNvSpPr>
          <p:nvPr/>
        </p:nvSpPr>
        <p:spPr bwMode="auto">
          <a:xfrm rot="8256427" flipH="1" flipV="1">
            <a:off x="4823810" y="2859190"/>
            <a:ext cx="228600" cy="152400"/>
          </a:xfrm>
          <a:prstGeom prst="curvedUpArrow">
            <a:avLst>
              <a:gd name="adj1" fmla="val 30000"/>
              <a:gd name="adj2" fmla="val 60000"/>
              <a:gd name="adj3" fmla="val 3333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7" name="TextBox 16"/>
          <p:cNvSpPr txBox="1"/>
          <p:nvPr/>
        </p:nvSpPr>
        <p:spPr>
          <a:xfrm>
            <a:off x="1297120" y="2802051"/>
            <a:ext cx="1600200" cy="584775"/>
          </a:xfrm>
          <a:prstGeom prst="rect">
            <a:avLst/>
          </a:prstGeom>
          <a:noFill/>
        </p:spPr>
        <p:txBody>
          <a:bodyPr wrap="square" rtlCol="0">
            <a:spAutoFit/>
          </a:bodyPr>
          <a:lstStyle/>
          <a:p>
            <a:r>
              <a:rPr lang="en-US" sz="1600" dirty="0" smtClean="0">
                <a:solidFill>
                  <a:schemeClr val="accent1">
                    <a:lumMod val="75000"/>
                  </a:schemeClr>
                </a:solidFill>
              </a:rPr>
              <a:t>Ocean</a:t>
            </a:r>
            <a:br>
              <a:rPr lang="en-US" sz="1600" dirty="0" smtClean="0">
                <a:solidFill>
                  <a:schemeClr val="accent1">
                    <a:lumMod val="75000"/>
                  </a:schemeClr>
                </a:solidFill>
              </a:rPr>
            </a:br>
            <a:r>
              <a:rPr lang="en-US" sz="1600" dirty="0" smtClean="0">
                <a:solidFill>
                  <a:schemeClr val="accent1">
                    <a:lumMod val="75000"/>
                  </a:schemeClr>
                </a:solidFill>
              </a:rPr>
              <a:t>32 </a:t>
            </a:r>
            <a:r>
              <a:rPr lang="en-US" sz="1600" dirty="0" err="1" smtClean="0">
                <a:solidFill>
                  <a:schemeClr val="accent1">
                    <a:lumMod val="75000"/>
                  </a:schemeClr>
                </a:solidFill>
              </a:rPr>
              <a:t>psu</a:t>
            </a:r>
            <a:endParaRPr lang="en-US" sz="1600" dirty="0" smtClean="0">
              <a:solidFill>
                <a:schemeClr val="accent1">
                  <a:lumMod val="75000"/>
                </a:schemeClr>
              </a:solidFill>
            </a:endParaRPr>
          </a:p>
        </p:txBody>
      </p:sp>
      <p:sp>
        <p:nvSpPr>
          <p:cNvPr id="18" name="TextBox 17"/>
          <p:cNvSpPr txBox="1"/>
          <p:nvPr/>
        </p:nvSpPr>
        <p:spPr>
          <a:xfrm>
            <a:off x="8423273" y="1320532"/>
            <a:ext cx="1600200" cy="584775"/>
          </a:xfrm>
          <a:prstGeom prst="rect">
            <a:avLst/>
          </a:prstGeom>
          <a:noFill/>
        </p:spPr>
        <p:txBody>
          <a:bodyPr wrap="square" rtlCol="0">
            <a:spAutoFit/>
          </a:bodyPr>
          <a:lstStyle/>
          <a:p>
            <a:r>
              <a:rPr lang="en-US" sz="1600" dirty="0" smtClean="0">
                <a:solidFill>
                  <a:schemeClr val="accent1">
                    <a:lumMod val="75000"/>
                  </a:schemeClr>
                </a:solidFill>
              </a:rPr>
              <a:t>River</a:t>
            </a:r>
          </a:p>
          <a:p>
            <a:r>
              <a:rPr lang="en-US" sz="1600" dirty="0" smtClean="0">
                <a:solidFill>
                  <a:schemeClr val="accent1">
                    <a:lumMod val="75000"/>
                  </a:schemeClr>
                </a:solidFill>
              </a:rPr>
              <a:t>0 </a:t>
            </a:r>
            <a:r>
              <a:rPr lang="en-US" sz="1600" dirty="0" err="1" smtClean="0">
                <a:solidFill>
                  <a:schemeClr val="accent1">
                    <a:lumMod val="75000"/>
                  </a:schemeClr>
                </a:solidFill>
              </a:rPr>
              <a:t>psu</a:t>
            </a:r>
            <a:endParaRPr lang="en-US" sz="1600" dirty="0" smtClean="0">
              <a:solidFill>
                <a:schemeClr val="accent1">
                  <a:lumMod val="75000"/>
                </a:schemeClr>
              </a:solidFill>
            </a:endParaRPr>
          </a:p>
        </p:txBody>
      </p:sp>
      <p:sp>
        <p:nvSpPr>
          <p:cNvPr id="19" name="TextBox 18"/>
          <p:cNvSpPr txBox="1"/>
          <p:nvPr/>
        </p:nvSpPr>
        <p:spPr>
          <a:xfrm>
            <a:off x="2870106" y="3485595"/>
            <a:ext cx="1905000" cy="646331"/>
          </a:xfrm>
          <a:prstGeom prst="rect">
            <a:avLst/>
          </a:prstGeom>
          <a:noFill/>
        </p:spPr>
        <p:txBody>
          <a:bodyPr wrap="square" rtlCol="0">
            <a:spAutoFit/>
          </a:bodyPr>
          <a:lstStyle/>
          <a:p>
            <a:r>
              <a:rPr lang="en-US" dirty="0" smtClean="0">
                <a:solidFill>
                  <a:schemeClr val="accent6">
                    <a:lumMod val="75000"/>
                  </a:schemeClr>
                </a:solidFill>
              </a:rPr>
              <a:t>Estuarine circulation (~ U</a:t>
            </a:r>
            <a:r>
              <a:rPr lang="en-US" baseline="-25000" dirty="0" smtClean="0">
                <a:solidFill>
                  <a:schemeClr val="accent6">
                    <a:lumMod val="75000"/>
                  </a:schemeClr>
                </a:solidFill>
              </a:rPr>
              <a:t>t</a:t>
            </a:r>
            <a:r>
              <a:rPr lang="en-US" baseline="30000" dirty="0" smtClean="0">
                <a:solidFill>
                  <a:schemeClr val="accent6">
                    <a:lumMod val="75000"/>
                  </a:schemeClr>
                </a:solidFill>
              </a:rPr>
              <a:t>-1</a:t>
            </a:r>
            <a:r>
              <a:rPr lang="en-US" dirty="0" smtClean="0">
                <a:solidFill>
                  <a:schemeClr val="accent6">
                    <a:lumMod val="75000"/>
                  </a:schemeClr>
                </a:solidFill>
              </a:rPr>
              <a:t>)</a:t>
            </a:r>
          </a:p>
        </p:txBody>
      </p:sp>
      <p:sp>
        <p:nvSpPr>
          <p:cNvPr id="20" name="Right Arrow 19"/>
          <p:cNvSpPr/>
          <p:nvPr/>
        </p:nvSpPr>
        <p:spPr>
          <a:xfrm rot="10800000">
            <a:off x="3517807" y="1681020"/>
            <a:ext cx="609600" cy="381000"/>
          </a:xfrm>
          <a:prstGeom prst="rightArrow">
            <a:avLst/>
          </a:prstGeom>
          <a:solidFill>
            <a:schemeClr val="accent1">
              <a:lumMod val="60000"/>
              <a:lumOff val="40000"/>
            </a:schemeClr>
          </a:solidFill>
          <a:ln>
            <a:solidFill>
              <a:schemeClr val="accent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1" name="Right Arrow 20"/>
          <p:cNvSpPr/>
          <p:nvPr/>
        </p:nvSpPr>
        <p:spPr>
          <a:xfrm rot="10800000">
            <a:off x="5123451" y="1683126"/>
            <a:ext cx="457200" cy="304800"/>
          </a:xfrm>
          <a:prstGeom prst="rightArrow">
            <a:avLst/>
          </a:prstGeom>
          <a:solidFill>
            <a:schemeClr val="accent1">
              <a:lumMod val="60000"/>
              <a:lumOff val="40000"/>
            </a:schemeClr>
          </a:solidFill>
          <a:ln>
            <a:solidFill>
              <a:schemeClr val="accent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2" name="Right Arrow 21"/>
          <p:cNvSpPr/>
          <p:nvPr/>
        </p:nvSpPr>
        <p:spPr>
          <a:xfrm rot="10800000">
            <a:off x="6491780" y="1702584"/>
            <a:ext cx="381000" cy="228600"/>
          </a:xfrm>
          <a:prstGeom prst="rightArrow">
            <a:avLst/>
          </a:prstGeom>
          <a:solidFill>
            <a:schemeClr val="accent1">
              <a:lumMod val="60000"/>
              <a:lumOff val="40000"/>
            </a:schemeClr>
          </a:solidFill>
          <a:ln>
            <a:solidFill>
              <a:schemeClr val="accent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3" name="TextBox 22"/>
          <p:cNvSpPr txBox="1"/>
          <p:nvPr/>
        </p:nvSpPr>
        <p:spPr>
          <a:xfrm>
            <a:off x="5564320" y="3222520"/>
            <a:ext cx="2184970" cy="646331"/>
          </a:xfrm>
          <a:prstGeom prst="rect">
            <a:avLst/>
          </a:prstGeom>
          <a:noFill/>
        </p:spPr>
        <p:txBody>
          <a:bodyPr wrap="square" rtlCol="0">
            <a:spAutoFit/>
          </a:bodyPr>
          <a:lstStyle/>
          <a:p>
            <a:r>
              <a:rPr lang="en-US" dirty="0" smtClean="0">
                <a:solidFill>
                  <a:schemeClr val="accent6">
                    <a:lumMod val="75000"/>
                  </a:schemeClr>
                </a:solidFill>
              </a:rPr>
              <a:t>Stratification </a:t>
            </a:r>
            <a:r>
              <a:rPr lang="en-US" dirty="0">
                <a:solidFill>
                  <a:schemeClr val="accent6">
                    <a:lumMod val="75000"/>
                  </a:schemeClr>
                </a:solidFill>
              </a:rPr>
              <a:t>(~ </a:t>
            </a:r>
            <a:r>
              <a:rPr lang="en-US" dirty="0" smtClean="0">
                <a:solidFill>
                  <a:schemeClr val="accent6">
                    <a:lumMod val="75000"/>
                  </a:schemeClr>
                </a:solidFill>
              </a:rPr>
              <a:t>U</a:t>
            </a:r>
            <a:r>
              <a:rPr lang="en-US" baseline="-25000" dirty="0" smtClean="0">
                <a:solidFill>
                  <a:schemeClr val="accent6">
                    <a:lumMod val="75000"/>
                  </a:schemeClr>
                </a:solidFill>
              </a:rPr>
              <a:t>t</a:t>
            </a:r>
            <a:r>
              <a:rPr lang="en-US" baseline="30000" dirty="0" smtClean="0">
                <a:solidFill>
                  <a:schemeClr val="accent6">
                    <a:lumMod val="75000"/>
                  </a:schemeClr>
                </a:solidFill>
              </a:rPr>
              <a:t>-3</a:t>
            </a:r>
            <a:r>
              <a:rPr lang="en-US" dirty="0" smtClean="0">
                <a:solidFill>
                  <a:schemeClr val="accent6">
                    <a:lumMod val="75000"/>
                  </a:schemeClr>
                </a:solidFill>
              </a:rPr>
              <a:t>)</a:t>
            </a:r>
            <a:br>
              <a:rPr lang="en-US" dirty="0" smtClean="0">
                <a:solidFill>
                  <a:schemeClr val="accent6">
                    <a:lumMod val="75000"/>
                  </a:schemeClr>
                </a:solidFill>
              </a:rPr>
            </a:br>
            <a:r>
              <a:rPr lang="en-US" dirty="0" smtClean="0">
                <a:solidFill>
                  <a:schemeClr val="accent6">
                    <a:lumMod val="75000"/>
                  </a:schemeClr>
                </a:solidFill>
              </a:rPr>
              <a:t>and mixing</a:t>
            </a:r>
          </a:p>
        </p:txBody>
      </p:sp>
      <p:sp>
        <p:nvSpPr>
          <p:cNvPr id="50" name="TextBox 49"/>
          <p:cNvSpPr txBox="1"/>
          <p:nvPr/>
        </p:nvSpPr>
        <p:spPr>
          <a:xfrm>
            <a:off x="329984" y="133391"/>
            <a:ext cx="3111866" cy="461665"/>
          </a:xfrm>
          <a:prstGeom prst="rect">
            <a:avLst/>
          </a:prstGeom>
          <a:noFill/>
        </p:spPr>
        <p:txBody>
          <a:bodyPr wrap="square" rtlCol="0">
            <a:spAutoFit/>
          </a:bodyPr>
          <a:lstStyle/>
          <a:p>
            <a:r>
              <a:rPr lang="en-US" sz="2400" dirty="0" smtClean="0">
                <a:latin typeface="+mj-lt"/>
              </a:rPr>
              <a:t>Partially-mixed estuary</a:t>
            </a:r>
            <a:endParaRPr lang="en-US" sz="2400" dirty="0">
              <a:latin typeface="+mj-lt"/>
            </a:endParaRPr>
          </a:p>
        </p:txBody>
      </p:sp>
      <p:sp>
        <p:nvSpPr>
          <p:cNvPr id="51" name="Freeform 50"/>
          <p:cNvSpPr/>
          <p:nvPr/>
        </p:nvSpPr>
        <p:spPr>
          <a:xfrm>
            <a:off x="1157054" y="1224978"/>
            <a:ext cx="987706" cy="548815"/>
          </a:xfrm>
          <a:custGeom>
            <a:avLst/>
            <a:gdLst>
              <a:gd name="connsiteX0" fmla="*/ 0 w 682906"/>
              <a:gd name="connsiteY0" fmla="*/ 455271 h 808299"/>
              <a:gd name="connsiteX1" fmla="*/ 231494 w 682906"/>
              <a:gd name="connsiteY1" fmla="*/ 50157 h 808299"/>
              <a:gd name="connsiteX2" fmla="*/ 462987 w 682906"/>
              <a:gd name="connsiteY2" fmla="*/ 756213 h 808299"/>
              <a:gd name="connsiteX3" fmla="*/ 682906 w 682906"/>
              <a:gd name="connsiteY3" fmla="*/ 362673 h 808299"/>
            </a:gdLst>
            <a:ahLst/>
            <a:cxnLst>
              <a:cxn ang="0">
                <a:pos x="connsiteX0" y="connsiteY0"/>
              </a:cxn>
              <a:cxn ang="0">
                <a:pos x="connsiteX1" y="connsiteY1"/>
              </a:cxn>
              <a:cxn ang="0">
                <a:pos x="connsiteX2" y="connsiteY2"/>
              </a:cxn>
              <a:cxn ang="0">
                <a:pos x="connsiteX3" y="connsiteY3"/>
              </a:cxn>
            </a:cxnLst>
            <a:rect l="l" t="t" r="r" b="b"/>
            <a:pathLst>
              <a:path w="682906" h="808299">
                <a:moveTo>
                  <a:pt x="0" y="455271"/>
                </a:moveTo>
                <a:cubicBezTo>
                  <a:pt x="77165" y="227635"/>
                  <a:pt x="154330" y="0"/>
                  <a:pt x="231494" y="50157"/>
                </a:cubicBezTo>
                <a:cubicBezTo>
                  <a:pt x="308659" y="100314"/>
                  <a:pt x="387752" y="704127"/>
                  <a:pt x="462987" y="756213"/>
                </a:cubicBezTo>
                <a:cubicBezTo>
                  <a:pt x="538222" y="808299"/>
                  <a:pt x="610564" y="585486"/>
                  <a:pt x="682906" y="362673"/>
                </a:cubicBezTo>
              </a:path>
            </a:pathLst>
          </a:cu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TextBox 51"/>
          <p:cNvSpPr txBox="1"/>
          <p:nvPr/>
        </p:nvSpPr>
        <p:spPr>
          <a:xfrm>
            <a:off x="1792420" y="1117585"/>
            <a:ext cx="1600200" cy="338554"/>
          </a:xfrm>
          <a:prstGeom prst="rect">
            <a:avLst/>
          </a:prstGeom>
          <a:noFill/>
        </p:spPr>
        <p:txBody>
          <a:bodyPr wrap="square" rtlCol="0">
            <a:spAutoFit/>
          </a:bodyPr>
          <a:lstStyle/>
          <a:p>
            <a:r>
              <a:rPr lang="en-US" sz="1600" dirty="0" smtClean="0">
                <a:solidFill>
                  <a:srgbClr val="C00000"/>
                </a:solidFill>
              </a:rPr>
              <a:t>Tides</a:t>
            </a:r>
          </a:p>
        </p:txBody>
      </p:sp>
      <p:sp>
        <p:nvSpPr>
          <p:cNvPr id="53" name="Left-Right Arrow 52"/>
          <p:cNvSpPr/>
          <p:nvPr/>
        </p:nvSpPr>
        <p:spPr>
          <a:xfrm>
            <a:off x="1217973" y="1956706"/>
            <a:ext cx="574448" cy="402667"/>
          </a:xfrm>
          <a:prstGeom prst="leftRightArrow">
            <a:avLst/>
          </a:prstGeom>
          <a:solidFill>
            <a:srgbClr val="CC0000">
              <a:alpha val="3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Arrow Connector 54"/>
          <p:cNvCxnSpPr/>
          <p:nvPr/>
        </p:nvCxnSpPr>
        <p:spPr>
          <a:xfrm flipH="1" flipV="1">
            <a:off x="2947151" y="1175927"/>
            <a:ext cx="26368" cy="22109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Freeform 58"/>
          <p:cNvSpPr/>
          <p:nvPr/>
        </p:nvSpPr>
        <p:spPr>
          <a:xfrm>
            <a:off x="2307726" y="1472216"/>
            <a:ext cx="1180012" cy="1936679"/>
          </a:xfrm>
          <a:custGeom>
            <a:avLst/>
            <a:gdLst>
              <a:gd name="connsiteX0" fmla="*/ 689766 w 1180012"/>
              <a:gd name="connsiteY0" fmla="*/ 1936679 h 1936679"/>
              <a:gd name="connsiteX1" fmla="*/ 1054499 w 1180012"/>
              <a:gd name="connsiteY1" fmla="*/ 1710648 h 1936679"/>
              <a:gd name="connsiteX2" fmla="*/ 1141829 w 1180012"/>
              <a:gd name="connsiteY2" fmla="*/ 1273996 h 1936679"/>
              <a:gd name="connsiteX3" fmla="*/ 474009 w 1180012"/>
              <a:gd name="connsiteY3" fmla="*/ 611313 h 1936679"/>
              <a:gd name="connsiteX4" fmla="*/ 73317 w 1180012"/>
              <a:gd name="connsiteY4" fmla="*/ 215758 h 1936679"/>
              <a:gd name="connsiteX5" fmla="*/ 1398 w 1180012"/>
              <a:gd name="connsiteY5" fmla="*/ 0 h 193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012" h="1936679">
                <a:moveTo>
                  <a:pt x="689766" y="1936679"/>
                </a:moveTo>
                <a:cubicBezTo>
                  <a:pt x="834460" y="1878887"/>
                  <a:pt x="979155" y="1821095"/>
                  <a:pt x="1054499" y="1710648"/>
                </a:cubicBezTo>
                <a:cubicBezTo>
                  <a:pt x="1129843" y="1600201"/>
                  <a:pt x="1238577" y="1457218"/>
                  <a:pt x="1141829" y="1273996"/>
                </a:cubicBezTo>
                <a:cubicBezTo>
                  <a:pt x="1045081" y="1090773"/>
                  <a:pt x="474009" y="611313"/>
                  <a:pt x="474009" y="611313"/>
                </a:cubicBezTo>
                <a:cubicBezTo>
                  <a:pt x="295924" y="434940"/>
                  <a:pt x="152085" y="317643"/>
                  <a:pt x="73317" y="215758"/>
                </a:cubicBezTo>
                <a:cubicBezTo>
                  <a:pt x="-5451" y="113873"/>
                  <a:pt x="-2027" y="56936"/>
                  <a:pt x="1398" y="0"/>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p:cNvCxnSpPr/>
          <p:nvPr/>
        </p:nvCxnSpPr>
        <p:spPr>
          <a:xfrm>
            <a:off x="2995010" y="3068729"/>
            <a:ext cx="434867"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3008711" y="2805030"/>
            <a:ext cx="434867"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2547614" y="1838974"/>
            <a:ext cx="392778" cy="695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flipV="1">
            <a:off x="2297161" y="1598456"/>
            <a:ext cx="643231" cy="83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2977973" y="2587973"/>
            <a:ext cx="343155" cy="453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3367941" y="152003"/>
            <a:ext cx="8536226" cy="1015663"/>
          </a:xfrm>
          <a:prstGeom prst="rect">
            <a:avLst/>
          </a:prstGeom>
          <a:noFill/>
        </p:spPr>
        <p:txBody>
          <a:bodyPr wrap="square" rtlCol="0">
            <a:spAutoFit/>
          </a:bodyPr>
          <a:lstStyle/>
          <a:p>
            <a:r>
              <a:rPr lang="en-US" sz="2400" dirty="0" smtClean="0">
                <a:solidFill>
                  <a:srgbClr val="C00000"/>
                </a:solidFill>
              </a:rPr>
              <a:t>Estuarine circulation dominates exchange with the coastal ocean</a:t>
            </a:r>
          </a:p>
          <a:p>
            <a:r>
              <a:rPr lang="en-US" dirty="0" smtClean="0"/>
              <a:t> </a:t>
            </a:r>
            <a:r>
              <a:rPr lang="en-US" dirty="0" smtClean="0">
                <a:sym typeface="Wingdings" panose="05000000000000000000" pitchFamily="2" charset="2"/>
              </a:rPr>
              <a:t> </a:t>
            </a:r>
            <a:r>
              <a:rPr lang="en-US" dirty="0" smtClean="0"/>
              <a:t>length of salinity intrusion, residence time of nutrients, contaminants, etc.</a:t>
            </a:r>
          </a:p>
          <a:p>
            <a:r>
              <a:rPr lang="en-US" dirty="0" smtClean="0">
                <a:sym typeface="Wingdings" panose="05000000000000000000" pitchFamily="2" charset="2"/>
              </a:rPr>
              <a:t> </a:t>
            </a:r>
            <a:r>
              <a:rPr lang="en-US" dirty="0" smtClean="0"/>
              <a:t> tidal amplitude affects estuarine circulation and stratification non-linearly </a:t>
            </a:r>
          </a:p>
        </p:txBody>
      </p:sp>
    </p:spTree>
    <p:extLst>
      <p:ext uri="{BB962C8B-B14F-4D97-AF65-F5344CB8AC3E}">
        <p14:creationId xmlns:p14="http://schemas.microsoft.com/office/powerpoint/2010/main" val="23960358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 name="Straight Connector 1"/>
          <p:cNvCxnSpPr/>
          <p:nvPr/>
        </p:nvCxnSpPr>
        <p:spPr>
          <a:xfrm flipV="1">
            <a:off x="2135320" y="1399971"/>
            <a:ext cx="6172200" cy="76200"/>
          </a:xfrm>
          <a:prstGeom prst="line">
            <a:avLst/>
          </a:prstGeom>
          <a:ln>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3" name="Right Arrow 2"/>
          <p:cNvSpPr>
            <a:spLocks noChangeAspect="1"/>
          </p:cNvSpPr>
          <p:nvPr/>
        </p:nvSpPr>
        <p:spPr>
          <a:xfrm>
            <a:off x="3773548" y="2363912"/>
            <a:ext cx="685800" cy="457200"/>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5210254" y="2394172"/>
            <a:ext cx="533400" cy="304800"/>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0800000">
            <a:off x="7697919" y="1811451"/>
            <a:ext cx="472611" cy="404750"/>
          </a:xfrm>
          <a:prstGeom prst="rightArrow">
            <a:avLst/>
          </a:prstGeom>
          <a:solidFill>
            <a:schemeClr val="accent1">
              <a:lumMod val="60000"/>
              <a:lumOff val="40000"/>
            </a:schemeClr>
          </a:solidFill>
          <a:ln>
            <a:solidFill>
              <a:schemeClr val="accent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6" name="Freeform 5"/>
          <p:cNvSpPr/>
          <p:nvPr/>
        </p:nvSpPr>
        <p:spPr>
          <a:xfrm>
            <a:off x="5324834" y="1463108"/>
            <a:ext cx="1175657" cy="1502229"/>
          </a:xfrm>
          <a:custGeom>
            <a:avLst/>
            <a:gdLst>
              <a:gd name="connsiteX0" fmla="*/ 1110343 w 1175657"/>
              <a:gd name="connsiteY0" fmla="*/ 1502229 h 1502229"/>
              <a:gd name="connsiteX1" fmla="*/ 1023257 w 1175657"/>
              <a:gd name="connsiteY1" fmla="*/ 870857 h 1502229"/>
              <a:gd name="connsiteX2" fmla="*/ 195943 w 1175657"/>
              <a:gd name="connsiteY2" fmla="*/ 533400 h 1502229"/>
              <a:gd name="connsiteX3" fmla="*/ 0 w 1175657"/>
              <a:gd name="connsiteY3" fmla="*/ 0 h 1502229"/>
            </a:gdLst>
            <a:ahLst/>
            <a:cxnLst>
              <a:cxn ang="0">
                <a:pos x="connsiteX0" y="connsiteY0"/>
              </a:cxn>
              <a:cxn ang="0">
                <a:pos x="connsiteX1" y="connsiteY1"/>
              </a:cxn>
              <a:cxn ang="0">
                <a:pos x="connsiteX2" y="connsiteY2"/>
              </a:cxn>
              <a:cxn ang="0">
                <a:pos x="connsiteX3" y="connsiteY3"/>
              </a:cxn>
            </a:cxnLst>
            <a:rect l="l" t="t" r="r" b="b"/>
            <a:pathLst>
              <a:path w="1175657" h="1502229">
                <a:moveTo>
                  <a:pt x="1110343" y="1502229"/>
                </a:moveTo>
                <a:cubicBezTo>
                  <a:pt x="1143000" y="1267279"/>
                  <a:pt x="1175657" y="1032329"/>
                  <a:pt x="1023257" y="870857"/>
                </a:cubicBezTo>
                <a:cubicBezTo>
                  <a:pt x="870857" y="709385"/>
                  <a:pt x="366486" y="678543"/>
                  <a:pt x="195943" y="533400"/>
                </a:cubicBezTo>
                <a:cubicBezTo>
                  <a:pt x="25400" y="388257"/>
                  <a:pt x="12700" y="194128"/>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4268920" y="1506651"/>
            <a:ext cx="914401" cy="1676400"/>
          </a:xfrm>
          <a:custGeom>
            <a:avLst/>
            <a:gdLst>
              <a:gd name="connsiteX0" fmla="*/ 1110343 w 1175657"/>
              <a:gd name="connsiteY0" fmla="*/ 1502229 h 1502229"/>
              <a:gd name="connsiteX1" fmla="*/ 1023257 w 1175657"/>
              <a:gd name="connsiteY1" fmla="*/ 870857 h 1502229"/>
              <a:gd name="connsiteX2" fmla="*/ 195943 w 1175657"/>
              <a:gd name="connsiteY2" fmla="*/ 533400 h 1502229"/>
              <a:gd name="connsiteX3" fmla="*/ 0 w 1175657"/>
              <a:gd name="connsiteY3" fmla="*/ 0 h 1502229"/>
            </a:gdLst>
            <a:ahLst/>
            <a:cxnLst>
              <a:cxn ang="0">
                <a:pos x="connsiteX0" y="connsiteY0"/>
              </a:cxn>
              <a:cxn ang="0">
                <a:pos x="connsiteX1" y="connsiteY1"/>
              </a:cxn>
              <a:cxn ang="0">
                <a:pos x="connsiteX2" y="connsiteY2"/>
              </a:cxn>
              <a:cxn ang="0">
                <a:pos x="connsiteX3" y="connsiteY3"/>
              </a:cxn>
            </a:cxnLst>
            <a:rect l="l" t="t" r="r" b="b"/>
            <a:pathLst>
              <a:path w="1175657" h="1502229">
                <a:moveTo>
                  <a:pt x="1110343" y="1502229"/>
                </a:moveTo>
                <a:cubicBezTo>
                  <a:pt x="1143000" y="1267279"/>
                  <a:pt x="1175657" y="1032329"/>
                  <a:pt x="1023257" y="870857"/>
                </a:cubicBezTo>
                <a:cubicBezTo>
                  <a:pt x="870857" y="709385"/>
                  <a:pt x="366486" y="678543"/>
                  <a:pt x="195943" y="533400"/>
                </a:cubicBezTo>
                <a:cubicBezTo>
                  <a:pt x="25400" y="388257"/>
                  <a:pt x="12700" y="194128"/>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3049721" y="1506651"/>
            <a:ext cx="990600" cy="1752600"/>
          </a:xfrm>
          <a:custGeom>
            <a:avLst/>
            <a:gdLst>
              <a:gd name="connsiteX0" fmla="*/ 1110343 w 1175657"/>
              <a:gd name="connsiteY0" fmla="*/ 1502229 h 1502229"/>
              <a:gd name="connsiteX1" fmla="*/ 1023257 w 1175657"/>
              <a:gd name="connsiteY1" fmla="*/ 870857 h 1502229"/>
              <a:gd name="connsiteX2" fmla="*/ 195943 w 1175657"/>
              <a:gd name="connsiteY2" fmla="*/ 533400 h 1502229"/>
              <a:gd name="connsiteX3" fmla="*/ 0 w 1175657"/>
              <a:gd name="connsiteY3" fmla="*/ 0 h 1502229"/>
            </a:gdLst>
            <a:ahLst/>
            <a:cxnLst>
              <a:cxn ang="0">
                <a:pos x="connsiteX0" y="connsiteY0"/>
              </a:cxn>
              <a:cxn ang="0">
                <a:pos x="connsiteX1" y="connsiteY1"/>
              </a:cxn>
              <a:cxn ang="0">
                <a:pos x="connsiteX2" y="connsiteY2"/>
              </a:cxn>
              <a:cxn ang="0">
                <a:pos x="connsiteX3" y="connsiteY3"/>
              </a:cxn>
            </a:cxnLst>
            <a:rect l="l" t="t" r="r" b="b"/>
            <a:pathLst>
              <a:path w="1175657" h="1502229">
                <a:moveTo>
                  <a:pt x="1110343" y="1502229"/>
                </a:moveTo>
                <a:cubicBezTo>
                  <a:pt x="1143000" y="1267279"/>
                  <a:pt x="1175657" y="1032329"/>
                  <a:pt x="1023257" y="870857"/>
                </a:cubicBezTo>
                <a:cubicBezTo>
                  <a:pt x="870857" y="709385"/>
                  <a:pt x="366486" y="678543"/>
                  <a:pt x="195943" y="533400"/>
                </a:cubicBezTo>
                <a:cubicBezTo>
                  <a:pt x="25400" y="388257"/>
                  <a:pt x="12700" y="194128"/>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Connector 8"/>
          <p:cNvCxnSpPr/>
          <p:nvPr/>
        </p:nvCxnSpPr>
        <p:spPr>
          <a:xfrm flipV="1">
            <a:off x="2135320" y="2802051"/>
            <a:ext cx="6172200" cy="731520"/>
          </a:xfrm>
          <a:prstGeom prst="line">
            <a:avLst/>
          </a:prstGeom>
          <a:ln w="8890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0" name="Isosceles Triangle 9"/>
          <p:cNvSpPr/>
          <p:nvPr/>
        </p:nvSpPr>
        <p:spPr>
          <a:xfrm flipV="1">
            <a:off x="2592520" y="1399971"/>
            <a:ext cx="152400" cy="76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681434" y="2359373"/>
            <a:ext cx="304800" cy="228600"/>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536623" y="1435200"/>
            <a:ext cx="1175657" cy="1447800"/>
          </a:xfrm>
          <a:custGeom>
            <a:avLst/>
            <a:gdLst>
              <a:gd name="connsiteX0" fmla="*/ 1110343 w 1175657"/>
              <a:gd name="connsiteY0" fmla="*/ 1502229 h 1502229"/>
              <a:gd name="connsiteX1" fmla="*/ 1023257 w 1175657"/>
              <a:gd name="connsiteY1" fmla="*/ 870857 h 1502229"/>
              <a:gd name="connsiteX2" fmla="*/ 195943 w 1175657"/>
              <a:gd name="connsiteY2" fmla="*/ 533400 h 1502229"/>
              <a:gd name="connsiteX3" fmla="*/ 0 w 1175657"/>
              <a:gd name="connsiteY3" fmla="*/ 0 h 1502229"/>
            </a:gdLst>
            <a:ahLst/>
            <a:cxnLst>
              <a:cxn ang="0">
                <a:pos x="connsiteX0" y="connsiteY0"/>
              </a:cxn>
              <a:cxn ang="0">
                <a:pos x="connsiteX1" y="connsiteY1"/>
              </a:cxn>
              <a:cxn ang="0">
                <a:pos x="connsiteX2" y="connsiteY2"/>
              </a:cxn>
              <a:cxn ang="0">
                <a:pos x="connsiteX3" y="connsiteY3"/>
              </a:cxn>
            </a:cxnLst>
            <a:rect l="l" t="t" r="r" b="b"/>
            <a:pathLst>
              <a:path w="1175657" h="1502229">
                <a:moveTo>
                  <a:pt x="1110343" y="1502229"/>
                </a:moveTo>
                <a:cubicBezTo>
                  <a:pt x="1143000" y="1267279"/>
                  <a:pt x="1175657" y="1032329"/>
                  <a:pt x="1023257" y="870857"/>
                </a:cubicBezTo>
                <a:cubicBezTo>
                  <a:pt x="870857" y="709385"/>
                  <a:pt x="366486" y="678543"/>
                  <a:pt x="195943" y="533400"/>
                </a:cubicBezTo>
                <a:cubicBezTo>
                  <a:pt x="25400" y="388257"/>
                  <a:pt x="12700" y="194128"/>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utoShape 87"/>
          <p:cNvSpPr>
            <a:spLocks noChangeArrowheads="1"/>
          </p:cNvSpPr>
          <p:nvPr/>
        </p:nvSpPr>
        <p:spPr bwMode="auto">
          <a:xfrm rot="8256427">
            <a:off x="5912100" y="2649651"/>
            <a:ext cx="228600" cy="152400"/>
          </a:xfrm>
          <a:prstGeom prst="curvedUpArrow">
            <a:avLst>
              <a:gd name="adj1" fmla="val 30000"/>
              <a:gd name="adj2" fmla="val 60000"/>
              <a:gd name="adj3" fmla="val 3333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4" name="AutoShape 86"/>
          <p:cNvSpPr>
            <a:spLocks noChangeArrowheads="1"/>
          </p:cNvSpPr>
          <p:nvPr/>
        </p:nvSpPr>
        <p:spPr bwMode="auto">
          <a:xfrm rot="8256427" flipH="1" flipV="1">
            <a:off x="6119210" y="2744912"/>
            <a:ext cx="228600" cy="152400"/>
          </a:xfrm>
          <a:prstGeom prst="curvedUpArrow">
            <a:avLst>
              <a:gd name="adj1" fmla="val 30000"/>
              <a:gd name="adj2" fmla="val 60000"/>
              <a:gd name="adj3" fmla="val 3333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5" name="AutoShape 87"/>
          <p:cNvSpPr>
            <a:spLocks noChangeArrowheads="1"/>
          </p:cNvSpPr>
          <p:nvPr/>
        </p:nvSpPr>
        <p:spPr bwMode="auto">
          <a:xfrm rot="8256427">
            <a:off x="4616700" y="2763929"/>
            <a:ext cx="228600" cy="152400"/>
          </a:xfrm>
          <a:prstGeom prst="curvedUpArrow">
            <a:avLst>
              <a:gd name="adj1" fmla="val 30000"/>
              <a:gd name="adj2" fmla="val 60000"/>
              <a:gd name="adj3" fmla="val 3333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6" name="AutoShape 86"/>
          <p:cNvSpPr>
            <a:spLocks noChangeArrowheads="1"/>
          </p:cNvSpPr>
          <p:nvPr/>
        </p:nvSpPr>
        <p:spPr bwMode="auto">
          <a:xfrm rot="8256427" flipH="1" flipV="1">
            <a:off x="4823810" y="2859190"/>
            <a:ext cx="228600" cy="152400"/>
          </a:xfrm>
          <a:prstGeom prst="curvedUpArrow">
            <a:avLst>
              <a:gd name="adj1" fmla="val 30000"/>
              <a:gd name="adj2" fmla="val 60000"/>
              <a:gd name="adj3" fmla="val 3333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7" name="TextBox 16"/>
          <p:cNvSpPr txBox="1"/>
          <p:nvPr/>
        </p:nvSpPr>
        <p:spPr>
          <a:xfrm>
            <a:off x="1297120" y="2802051"/>
            <a:ext cx="1600200" cy="584775"/>
          </a:xfrm>
          <a:prstGeom prst="rect">
            <a:avLst/>
          </a:prstGeom>
          <a:noFill/>
        </p:spPr>
        <p:txBody>
          <a:bodyPr wrap="square" rtlCol="0">
            <a:spAutoFit/>
          </a:bodyPr>
          <a:lstStyle/>
          <a:p>
            <a:r>
              <a:rPr lang="en-US" sz="1600" dirty="0" smtClean="0">
                <a:solidFill>
                  <a:schemeClr val="accent1">
                    <a:lumMod val="75000"/>
                  </a:schemeClr>
                </a:solidFill>
              </a:rPr>
              <a:t>Ocean</a:t>
            </a:r>
            <a:br>
              <a:rPr lang="en-US" sz="1600" dirty="0" smtClean="0">
                <a:solidFill>
                  <a:schemeClr val="accent1">
                    <a:lumMod val="75000"/>
                  </a:schemeClr>
                </a:solidFill>
              </a:rPr>
            </a:br>
            <a:r>
              <a:rPr lang="en-US" sz="1600" dirty="0" smtClean="0">
                <a:solidFill>
                  <a:schemeClr val="accent1">
                    <a:lumMod val="75000"/>
                  </a:schemeClr>
                </a:solidFill>
              </a:rPr>
              <a:t>32 </a:t>
            </a:r>
            <a:r>
              <a:rPr lang="en-US" sz="1600" dirty="0" err="1" smtClean="0">
                <a:solidFill>
                  <a:schemeClr val="accent1">
                    <a:lumMod val="75000"/>
                  </a:schemeClr>
                </a:solidFill>
              </a:rPr>
              <a:t>psu</a:t>
            </a:r>
            <a:endParaRPr lang="en-US" sz="1600" dirty="0" smtClean="0">
              <a:solidFill>
                <a:schemeClr val="accent1">
                  <a:lumMod val="75000"/>
                </a:schemeClr>
              </a:solidFill>
            </a:endParaRPr>
          </a:p>
        </p:txBody>
      </p:sp>
      <p:sp>
        <p:nvSpPr>
          <p:cNvPr id="18" name="TextBox 17"/>
          <p:cNvSpPr txBox="1"/>
          <p:nvPr/>
        </p:nvSpPr>
        <p:spPr>
          <a:xfrm>
            <a:off x="8423273" y="1320532"/>
            <a:ext cx="1600200" cy="584775"/>
          </a:xfrm>
          <a:prstGeom prst="rect">
            <a:avLst/>
          </a:prstGeom>
          <a:noFill/>
        </p:spPr>
        <p:txBody>
          <a:bodyPr wrap="square" rtlCol="0">
            <a:spAutoFit/>
          </a:bodyPr>
          <a:lstStyle/>
          <a:p>
            <a:r>
              <a:rPr lang="en-US" sz="1600" dirty="0" smtClean="0">
                <a:solidFill>
                  <a:schemeClr val="accent1">
                    <a:lumMod val="75000"/>
                  </a:schemeClr>
                </a:solidFill>
              </a:rPr>
              <a:t>River</a:t>
            </a:r>
          </a:p>
          <a:p>
            <a:r>
              <a:rPr lang="en-US" sz="1600" dirty="0" smtClean="0">
                <a:solidFill>
                  <a:schemeClr val="accent1">
                    <a:lumMod val="75000"/>
                  </a:schemeClr>
                </a:solidFill>
              </a:rPr>
              <a:t>0 </a:t>
            </a:r>
            <a:r>
              <a:rPr lang="en-US" sz="1600" dirty="0" err="1" smtClean="0">
                <a:solidFill>
                  <a:schemeClr val="accent1">
                    <a:lumMod val="75000"/>
                  </a:schemeClr>
                </a:solidFill>
              </a:rPr>
              <a:t>psu</a:t>
            </a:r>
            <a:endParaRPr lang="en-US" sz="1600" dirty="0" smtClean="0">
              <a:solidFill>
                <a:schemeClr val="accent1">
                  <a:lumMod val="75000"/>
                </a:schemeClr>
              </a:solidFill>
            </a:endParaRPr>
          </a:p>
        </p:txBody>
      </p:sp>
      <p:sp>
        <p:nvSpPr>
          <p:cNvPr id="19" name="TextBox 18"/>
          <p:cNvSpPr txBox="1"/>
          <p:nvPr/>
        </p:nvSpPr>
        <p:spPr>
          <a:xfrm>
            <a:off x="2870106" y="3485595"/>
            <a:ext cx="1905000" cy="646331"/>
          </a:xfrm>
          <a:prstGeom prst="rect">
            <a:avLst/>
          </a:prstGeom>
          <a:noFill/>
        </p:spPr>
        <p:txBody>
          <a:bodyPr wrap="square" rtlCol="0">
            <a:spAutoFit/>
          </a:bodyPr>
          <a:lstStyle/>
          <a:p>
            <a:r>
              <a:rPr lang="en-US" dirty="0" smtClean="0">
                <a:solidFill>
                  <a:schemeClr val="accent6">
                    <a:lumMod val="75000"/>
                  </a:schemeClr>
                </a:solidFill>
              </a:rPr>
              <a:t>Estuarine circulation (~ U</a:t>
            </a:r>
            <a:r>
              <a:rPr lang="en-US" baseline="-25000" dirty="0" smtClean="0">
                <a:solidFill>
                  <a:schemeClr val="accent6">
                    <a:lumMod val="75000"/>
                  </a:schemeClr>
                </a:solidFill>
              </a:rPr>
              <a:t>t</a:t>
            </a:r>
            <a:r>
              <a:rPr lang="en-US" baseline="30000" dirty="0" smtClean="0">
                <a:solidFill>
                  <a:schemeClr val="accent6">
                    <a:lumMod val="75000"/>
                  </a:schemeClr>
                </a:solidFill>
              </a:rPr>
              <a:t>-1</a:t>
            </a:r>
            <a:r>
              <a:rPr lang="en-US" dirty="0" smtClean="0">
                <a:solidFill>
                  <a:schemeClr val="accent6">
                    <a:lumMod val="75000"/>
                  </a:schemeClr>
                </a:solidFill>
              </a:rPr>
              <a:t>)</a:t>
            </a:r>
          </a:p>
        </p:txBody>
      </p:sp>
      <p:sp>
        <p:nvSpPr>
          <p:cNvPr id="20" name="Right Arrow 19"/>
          <p:cNvSpPr/>
          <p:nvPr/>
        </p:nvSpPr>
        <p:spPr>
          <a:xfrm rot="10800000">
            <a:off x="3517807" y="1681020"/>
            <a:ext cx="609600" cy="381000"/>
          </a:xfrm>
          <a:prstGeom prst="rightArrow">
            <a:avLst/>
          </a:prstGeom>
          <a:solidFill>
            <a:schemeClr val="accent1">
              <a:lumMod val="60000"/>
              <a:lumOff val="40000"/>
            </a:schemeClr>
          </a:solidFill>
          <a:ln>
            <a:solidFill>
              <a:schemeClr val="accent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1" name="Right Arrow 20"/>
          <p:cNvSpPr/>
          <p:nvPr/>
        </p:nvSpPr>
        <p:spPr>
          <a:xfrm rot="10800000">
            <a:off x="5123451" y="1683126"/>
            <a:ext cx="457200" cy="304800"/>
          </a:xfrm>
          <a:prstGeom prst="rightArrow">
            <a:avLst/>
          </a:prstGeom>
          <a:solidFill>
            <a:schemeClr val="accent1">
              <a:lumMod val="60000"/>
              <a:lumOff val="40000"/>
            </a:schemeClr>
          </a:solidFill>
          <a:ln>
            <a:solidFill>
              <a:schemeClr val="accent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2" name="Right Arrow 21"/>
          <p:cNvSpPr/>
          <p:nvPr/>
        </p:nvSpPr>
        <p:spPr>
          <a:xfrm rot="10800000">
            <a:off x="6491780" y="1702584"/>
            <a:ext cx="381000" cy="228600"/>
          </a:xfrm>
          <a:prstGeom prst="rightArrow">
            <a:avLst/>
          </a:prstGeom>
          <a:solidFill>
            <a:schemeClr val="accent1">
              <a:lumMod val="60000"/>
              <a:lumOff val="40000"/>
            </a:schemeClr>
          </a:solidFill>
          <a:ln>
            <a:solidFill>
              <a:schemeClr val="accent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3" name="TextBox 22"/>
          <p:cNvSpPr txBox="1"/>
          <p:nvPr/>
        </p:nvSpPr>
        <p:spPr>
          <a:xfrm>
            <a:off x="5564320" y="3222520"/>
            <a:ext cx="2184970" cy="646331"/>
          </a:xfrm>
          <a:prstGeom prst="rect">
            <a:avLst/>
          </a:prstGeom>
          <a:noFill/>
        </p:spPr>
        <p:txBody>
          <a:bodyPr wrap="square" rtlCol="0">
            <a:spAutoFit/>
          </a:bodyPr>
          <a:lstStyle/>
          <a:p>
            <a:r>
              <a:rPr lang="en-US" dirty="0" smtClean="0">
                <a:solidFill>
                  <a:schemeClr val="accent6">
                    <a:lumMod val="75000"/>
                  </a:schemeClr>
                </a:solidFill>
              </a:rPr>
              <a:t>Stratification </a:t>
            </a:r>
            <a:r>
              <a:rPr lang="en-US" dirty="0">
                <a:solidFill>
                  <a:schemeClr val="accent6">
                    <a:lumMod val="75000"/>
                  </a:schemeClr>
                </a:solidFill>
              </a:rPr>
              <a:t>(~ </a:t>
            </a:r>
            <a:r>
              <a:rPr lang="en-US" dirty="0" smtClean="0">
                <a:solidFill>
                  <a:schemeClr val="accent6">
                    <a:lumMod val="75000"/>
                  </a:schemeClr>
                </a:solidFill>
              </a:rPr>
              <a:t>U</a:t>
            </a:r>
            <a:r>
              <a:rPr lang="en-US" baseline="-25000" dirty="0" smtClean="0">
                <a:solidFill>
                  <a:schemeClr val="accent6">
                    <a:lumMod val="75000"/>
                  </a:schemeClr>
                </a:solidFill>
              </a:rPr>
              <a:t>t</a:t>
            </a:r>
            <a:r>
              <a:rPr lang="en-US" baseline="30000" dirty="0" smtClean="0">
                <a:solidFill>
                  <a:schemeClr val="accent6">
                    <a:lumMod val="75000"/>
                  </a:schemeClr>
                </a:solidFill>
              </a:rPr>
              <a:t>-3</a:t>
            </a:r>
            <a:r>
              <a:rPr lang="en-US" dirty="0" smtClean="0">
                <a:solidFill>
                  <a:schemeClr val="accent6">
                    <a:lumMod val="75000"/>
                  </a:schemeClr>
                </a:solidFill>
              </a:rPr>
              <a:t>)</a:t>
            </a:r>
            <a:br>
              <a:rPr lang="en-US" dirty="0" smtClean="0">
                <a:solidFill>
                  <a:schemeClr val="accent6">
                    <a:lumMod val="75000"/>
                  </a:schemeClr>
                </a:solidFill>
              </a:rPr>
            </a:br>
            <a:r>
              <a:rPr lang="en-US" dirty="0" smtClean="0">
                <a:solidFill>
                  <a:schemeClr val="accent6">
                    <a:lumMod val="75000"/>
                  </a:schemeClr>
                </a:solidFill>
              </a:rPr>
              <a:t>and mixing</a:t>
            </a:r>
          </a:p>
        </p:txBody>
      </p:sp>
      <p:sp>
        <p:nvSpPr>
          <p:cNvPr id="50" name="TextBox 49"/>
          <p:cNvSpPr txBox="1"/>
          <p:nvPr/>
        </p:nvSpPr>
        <p:spPr>
          <a:xfrm>
            <a:off x="329984" y="133391"/>
            <a:ext cx="3111866" cy="461665"/>
          </a:xfrm>
          <a:prstGeom prst="rect">
            <a:avLst/>
          </a:prstGeom>
          <a:noFill/>
        </p:spPr>
        <p:txBody>
          <a:bodyPr wrap="square" rtlCol="0">
            <a:spAutoFit/>
          </a:bodyPr>
          <a:lstStyle/>
          <a:p>
            <a:r>
              <a:rPr lang="en-US" sz="2400" dirty="0" smtClean="0">
                <a:latin typeface="+mj-lt"/>
              </a:rPr>
              <a:t>Partially-mixed estuary</a:t>
            </a:r>
            <a:endParaRPr lang="en-US" sz="2400" dirty="0">
              <a:latin typeface="+mj-lt"/>
            </a:endParaRPr>
          </a:p>
        </p:txBody>
      </p:sp>
      <p:sp>
        <p:nvSpPr>
          <p:cNvPr id="51" name="Freeform 50"/>
          <p:cNvSpPr/>
          <p:nvPr/>
        </p:nvSpPr>
        <p:spPr>
          <a:xfrm>
            <a:off x="1157054" y="1224978"/>
            <a:ext cx="987706" cy="548815"/>
          </a:xfrm>
          <a:custGeom>
            <a:avLst/>
            <a:gdLst>
              <a:gd name="connsiteX0" fmla="*/ 0 w 682906"/>
              <a:gd name="connsiteY0" fmla="*/ 455271 h 808299"/>
              <a:gd name="connsiteX1" fmla="*/ 231494 w 682906"/>
              <a:gd name="connsiteY1" fmla="*/ 50157 h 808299"/>
              <a:gd name="connsiteX2" fmla="*/ 462987 w 682906"/>
              <a:gd name="connsiteY2" fmla="*/ 756213 h 808299"/>
              <a:gd name="connsiteX3" fmla="*/ 682906 w 682906"/>
              <a:gd name="connsiteY3" fmla="*/ 362673 h 808299"/>
            </a:gdLst>
            <a:ahLst/>
            <a:cxnLst>
              <a:cxn ang="0">
                <a:pos x="connsiteX0" y="connsiteY0"/>
              </a:cxn>
              <a:cxn ang="0">
                <a:pos x="connsiteX1" y="connsiteY1"/>
              </a:cxn>
              <a:cxn ang="0">
                <a:pos x="connsiteX2" y="connsiteY2"/>
              </a:cxn>
              <a:cxn ang="0">
                <a:pos x="connsiteX3" y="connsiteY3"/>
              </a:cxn>
            </a:cxnLst>
            <a:rect l="l" t="t" r="r" b="b"/>
            <a:pathLst>
              <a:path w="682906" h="808299">
                <a:moveTo>
                  <a:pt x="0" y="455271"/>
                </a:moveTo>
                <a:cubicBezTo>
                  <a:pt x="77165" y="227635"/>
                  <a:pt x="154330" y="0"/>
                  <a:pt x="231494" y="50157"/>
                </a:cubicBezTo>
                <a:cubicBezTo>
                  <a:pt x="308659" y="100314"/>
                  <a:pt x="387752" y="704127"/>
                  <a:pt x="462987" y="756213"/>
                </a:cubicBezTo>
                <a:cubicBezTo>
                  <a:pt x="538222" y="808299"/>
                  <a:pt x="610564" y="585486"/>
                  <a:pt x="682906" y="362673"/>
                </a:cubicBezTo>
              </a:path>
            </a:pathLst>
          </a:cu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TextBox 51"/>
          <p:cNvSpPr txBox="1"/>
          <p:nvPr/>
        </p:nvSpPr>
        <p:spPr>
          <a:xfrm>
            <a:off x="1792420" y="1117585"/>
            <a:ext cx="1600200" cy="338554"/>
          </a:xfrm>
          <a:prstGeom prst="rect">
            <a:avLst/>
          </a:prstGeom>
          <a:noFill/>
        </p:spPr>
        <p:txBody>
          <a:bodyPr wrap="square" rtlCol="0">
            <a:spAutoFit/>
          </a:bodyPr>
          <a:lstStyle/>
          <a:p>
            <a:r>
              <a:rPr lang="en-US" sz="1600" dirty="0" smtClean="0">
                <a:solidFill>
                  <a:srgbClr val="C00000"/>
                </a:solidFill>
              </a:rPr>
              <a:t>Neap tides</a:t>
            </a:r>
          </a:p>
        </p:txBody>
      </p:sp>
      <p:sp>
        <p:nvSpPr>
          <p:cNvPr id="53" name="Left-Right Arrow 52"/>
          <p:cNvSpPr/>
          <p:nvPr/>
        </p:nvSpPr>
        <p:spPr>
          <a:xfrm>
            <a:off x="1217973" y="1956706"/>
            <a:ext cx="574448" cy="402667"/>
          </a:xfrm>
          <a:prstGeom prst="leftRightArrow">
            <a:avLst/>
          </a:prstGeom>
          <a:solidFill>
            <a:srgbClr val="CC0000">
              <a:alpha val="3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Arrow Connector 54"/>
          <p:cNvCxnSpPr/>
          <p:nvPr/>
        </p:nvCxnSpPr>
        <p:spPr>
          <a:xfrm flipH="1" flipV="1">
            <a:off x="2947151" y="1175927"/>
            <a:ext cx="26368" cy="22109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Freeform 58"/>
          <p:cNvSpPr/>
          <p:nvPr/>
        </p:nvSpPr>
        <p:spPr>
          <a:xfrm>
            <a:off x="2307726" y="1472216"/>
            <a:ext cx="1180012" cy="1936679"/>
          </a:xfrm>
          <a:custGeom>
            <a:avLst/>
            <a:gdLst>
              <a:gd name="connsiteX0" fmla="*/ 689766 w 1180012"/>
              <a:gd name="connsiteY0" fmla="*/ 1936679 h 1936679"/>
              <a:gd name="connsiteX1" fmla="*/ 1054499 w 1180012"/>
              <a:gd name="connsiteY1" fmla="*/ 1710648 h 1936679"/>
              <a:gd name="connsiteX2" fmla="*/ 1141829 w 1180012"/>
              <a:gd name="connsiteY2" fmla="*/ 1273996 h 1936679"/>
              <a:gd name="connsiteX3" fmla="*/ 474009 w 1180012"/>
              <a:gd name="connsiteY3" fmla="*/ 611313 h 1936679"/>
              <a:gd name="connsiteX4" fmla="*/ 73317 w 1180012"/>
              <a:gd name="connsiteY4" fmla="*/ 215758 h 1936679"/>
              <a:gd name="connsiteX5" fmla="*/ 1398 w 1180012"/>
              <a:gd name="connsiteY5" fmla="*/ 0 h 193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012" h="1936679">
                <a:moveTo>
                  <a:pt x="689766" y="1936679"/>
                </a:moveTo>
                <a:cubicBezTo>
                  <a:pt x="834460" y="1878887"/>
                  <a:pt x="979155" y="1821095"/>
                  <a:pt x="1054499" y="1710648"/>
                </a:cubicBezTo>
                <a:cubicBezTo>
                  <a:pt x="1129843" y="1600201"/>
                  <a:pt x="1238577" y="1457218"/>
                  <a:pt x="1141829" y="1273996"/>
                </a:cubicBezTo>
                <a:cubicBezTo>
                  <a:pt x="1045081" y="1090773"/>
                  <a:pt x="474009" y="611313"/>
                  <a:pt x="474009" y="611313"/>
                </a:cubicBezTo>
                <a:cubicBezTo>
                  <a:pt x="295924" y="434940"/>
                  <a:pt x="152085" y="317643"/>
                  <a:pt x="73317" y="215758"/>
                </a:cubicBezTo>
                <a:cubicBezTo>
                  <a:pt x="-5451" y="113873"/>
                  <a:pt x="-2027" y="56936"/>
                  <a:pt x="1398" y="0"/>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p:cNvCxnSpPr/>
          <p:nvPr/>
        </p:nvCxnSpPr>
        <p:spPr>
          <a:xfrm>
            <a:off x="2995010" y="3068729"/>
            <a:ext cx="434867"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3008711" y="2805030"/>
            <a:ext cx="434867"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2547614" y="1838974"/>
            <a:ext cx="392778" cy="695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flipV="1">
            <a:off x="2297161" y="1598456"/>
            <a:ext cx="643231" cy="83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2977973" y="2587973"/>
            <a:ext cx="343155" cy="453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3367941" y="152003"/>
            <a:ext cx="8536226" cy="1015663"/>
          </a:xfrm>
          <a:prstGeom prst="rect">
            <a:avLst/>
          </a:prstGeom>
          <a:noFill/>
        </p:spPr>
        <p:txBody>
          <a:bodyPr wrap="square" rtlCol="0">
            <a:spAutoFit/>
          </a:bodyPr>
          <a:lstStyle/>
          <a:p>
            <a:r>
              <a:rPr lang="en-US" sz="2400" dirty="0" smtClean="0">
                <a:solidFill>
                  <a:srgbClr val="C00000"/>
                </a:solidFill>
              </a:rPr>
              <a:t>Estuarine circulation dominates exchange with the coastal ocean</a:t>
            </a:r>
          </a:p>
          <a:p>
            <a:r>
              <a:rPr lang="en-US" dirty="0" smtClean="0"/>
              <a:t> </a:t>
            </a:r>
            <a:r>
              <a:rPr lang="en-US" dirty="0" smtClean="0">
                <a:sym typeface="Wingdings" panose="05000000000000000000" pitchFamily="2" charset="2"/>
              </a:rPr>
              <a:t> </a:t>
            </a:r>
            <a:r>
              <a:rPr lang="en-US" dirty="0" smtClean="0"/>
              <a:t>length of salinity intrusion, residence time of nutrients, contaminants, etc.</a:t>
            </a:r>
          </a:p>
          <a:p>
            <a:r>
              <a:rPr lang="en-US" dirty="0" smtClean="0">
                <a:sym typeface="Wingdings" panose="05000000000000000000" pitchFamily="2" charset="2"/>
              </a:rPr>
              <a:t> </a:t>
            </a:r>
            <a:r>
              <a:rPr lang="en-US" dirty="0" smtClean="0"/>
              <a:t> tidal amplitude affects estuarine circulation and stratification non-linearly* </a:t>
            </a:r>
          </a:p>
        </p:txBody>
      </p:sp>
      <p:cxnSp>
        <p:nvCxnSpPr>
          <p:cNvPr id="36" name="Straight Connector 35"/>
          <p:cNvCxnSpPr/>
          <p:nvPr/>
        </p:nvCxnSpPr>
        <p:spPr>
          <a:xfrm flipV="1">
            <a:off x="2124154" y="4333565"/>
            <a:ext cx="6172200" cy="76200"/>
          </a:xfrm>
          <a:prstGeom prst="line">
            <a:avLst/>
          </a:prstGeom>
          <a:ln>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37" name="Right Arrow 36"/>
          <p:cNvSpPr>
            <a:spLocks noChangeAspect="1"/>
          </p:cNvSpPr>
          <p:nvPr/>
        </p:nvSpPr>
        <p:spPr>
          <a:xfrm>
            <a:off x="3611135" y="5345014"/>
            <a:ext cx="397538" cy="265025"/>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a:off x="4636556" y="5397212"/>
            <a:ext cx="309196" cy="149374"/>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rot="10800000">
            <a:off x="7686753" y="4745045"/>
            <a:ext cx="472611" cy="404750"/>
          </a:xfrm>
          <a:prstGeom prst="rightArrow">
            <a:avLst/>
          </a:prstGeom>
          <a:solidFill>
            <a:schemeClr val="accent1">
              <a:lumMod val="60000"/>
              <a:lumOff val="40000"/>
            </a:schemeClr>
          </a:solidFill>
          <a:ln>
            <a:solidFill>
              <a:schemeClr val="accent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40" name="Freeform 39"/>
          <p:cNvSpPr/>
          <p:nvPr/>
        </p:nvSpPr>
        <p:spPr>
          <a:xfrm>
            <a:off x="4718715" y="4441137"/>
            <a:ext cx="374851" cy="1636371"/>
          </a:xfrm>
          <a:custGeom>
            <a:avLst/>
            <a:gdLst>
              <a:gd name="connsiteX0" fmla="*/ 1110343 w 1175657"/>
              <a:gd name="connsiteY0" fmla="*/ 1502229 h 1502229"/>
              <a:gd name="connsiteX1" fmla="*/ 1023257 w 1175657"/>
              <a:gd name="connsiteY1" fmla="*/ 870857 h 1502229"/>
              <a:gd name="connsiteX2" fmla="*/ 195943 w 1175657"/>
              <a:gd name="connsiteY2" fmla="*/ 533400 h 1502229"/>
              <a:gd name="connsiteX3" fmla="*/ 0 w 1175657"/>
              <a:gd name="connsiteY3" fmla="*/ 0 h 1502229"/>
            </a:gdLst>
            <a:ahLst/>
            <a:cxnLst>
              <a:cxn ang="0">
                <a:pos x="connsiteX0" y="connsiteY0"/>
              </a:cxn>
              <a:cxn ang="0">
                <a:pos x="connsiteX1" y="connsiteY1"/>
              </a:cxn>
              <a:cxn ang="0">
                <a:pos x="connsiteX2" y="connsiteY2"/>
              </a:cxn>
              <a:cxn ang="0">
                <a:pos x="connsiteX3" y="connsiteY3"/>
              </a:cxn>
            </a:cxnLst>
            <a:rect l="l" t="t" r="r" b="b"/>
            <a:pathLst>
              <a:path w="1175657" h="1502229">
                <a:moveTo>
                  <a:pt x="1110343" y="1502229"/>
                </a:moveTo>
                <a:cubicBezTo>
                  <a:pt x="1143000" y="1267279"/>
                  <a:pt x="1175657" y="1032329"/>
                  <a:pt x="1023257" y="870857"/>
                </a:cubicBezTo>
                <a:cubicBezTo>
                  <a:pt x="870857" y="709385"/>
                  <a:pt x="366486" y="678543"/>
                  <a:pt x="195943" y="533400"/>
                </a:cubicBezTo>
                <a:cubicBezTo>
                  <a:pt x="25400" y="388257"/>
                  <a:pt x="12700" y="194128"/>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4069200" y="4438799"/>
            <a:ext cx="343281" cy="1676400"/>
          </a:xfrm>
          <a:custGeom>
            <a:avLst/>
            <a:gdLst>
              <a:gd name="connsiteX0" fmla="*/ 1110343 w 1175657"/>
              <a:gd name="connsiteY0" fmla="*/ 1502229 h 1502229"/>
              <a:gd name="connsiteX1" fmla="*/ 1023257 w 1175657"/>
              <a:gd name="connsiteY1" fmla="*/ 870857 h 1502229"/>
              <a:gd name="connsiteX2" fmla="*/ 195943 w 1175657"/>
              <a:gd name="connsiteY2" fmla="*/ 533400 h 1502229"/>
              <a:gd name="connsiteX3" fmla="*/ 0 w 1175657"/>
              <a:gd name="connsiteY3" fmla="*/ 0 h 1502229"/>
            </a:gdLst>
            <a:ahLst/>
            <a:cxnLst>
              <a:cxn ang="0">
                <a:pos x="connsiteX0" y="connsiteY0"/>
              </a:cxn>
              <a:cxn ang="0">
                <a:pos x="connsiteX1" y="connsiteY1"/>
              </a:cxn>
              <a:cxn ang="0">
                <a:pos x="connsiteX2" y="connsiteY2"/>
              </a:cxn>
              <a:cxn ang="0">
                <a:pos x="connsiteX3" y="connsiteY3"/>
              </a:cxn>
            </a:cxnLst>
            <a:rect l="l" t="t" r="r" b="b"/>
            <a:pathLst>
              <a:path w="1175657" h="1502229">
                <a:moveTo>
                  <a:pt x="1110343" y="1502229"/>
                </a:moveTo>
                <a:cubicBezTo>
                  <a:pt x="1143000" y="1267279"/>
                  <a:pt x="1175657" y="1032329"/>
                  <a:pt x="1023257" y="870857"/>
                </a:cubicBezTo>
                <a:cubicBezTo>
                  <a:pt x="870857" y="709385"/>
                  <a:pt x="366486" y="678543"/>
                  <a:pt x="195943" y="533400"/>
                </a:cubicBezTo>
                <a:cubicBezTo>
                  <a:pt x="25400" y="388257"/>
                  <a:pt x="12700" y="194128"/>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3348084" y="4428419"/>
            <a:ext cx="397277" cy="1797719"/>
          </a:xfrm>
          <a:custGeom>
            <a:avLst/>
            <a:gdLst>
              <a:gd name="connsiteX0" fmla="*/ 1110343 w 1175657"/>
              <a:gd name="connsiteY0" fmla="*/ 1502229 h 1502229"/>
              <a:gd name="connsiteX1" fmla="*/ 1023257 w 1175657"/>
              <a:gd name="connsiteY1" fmla="*/ 870857 h 1502229"/>
              <a:gd name="connsiteX2" fmla="*/ 195943 w 1175657"/>
              <a:gd name="connsiteY2" fmla="*/ 533400 h 1502229"/>
              <a:gd name="connsiteX3" fmla="*/ 0 w 1175657"/>
              <a:gd name="connsiteY3" fmla="*/ 0 h 1502229"/>
            </a:gdLst>
            <a:ahLst/>
            <a:cxnLst>
              <a:cxn ang="0">
                <a:pos x="connsiteX0" y="connsiteY0"/>
              </a:cxn>
              <a:cxn ang="0">
                <a:pos x="connsiteX1" y="connsiteY1"/>
              </a:cxn>
              <a:cxn ang="0">
                <a:pos x="connsiteX2" y="connsiteY2"/>
              </a:cxn>
              <a:cxn ang="0">
                <a:pos x="connsiteX3" y="connsiteY3"/>
              </a:cxn>
            </a:cxnLst>
            <a:rect l="l" t="t" r="r" b="b"/>
            <a:pathLst>
              <a:path w="1175657" h="1502229">
                <a:moveTo>
                  <a:pt x="1110343" y="1502229"/>
                </a:moveTo>
                <a:cubicBezTo>
                  <a:pt x="1143000" y="1267279"/>
                  <a:pt x="1175657" y="1032329"/>
                  <a:pt x="1023257" y="870857"/>
                </a:cubicBezTo>
                <a:cubicBezTo>
                  <a:pt x="870857" y="709385"/>
                  <a:pt x="366486" y="678543"/>
                  <a:pt x="195943" y="533400"/>
                </a:cubicBezTo>
                <a:cubicBezTo>
                  <a:pt x="25400" y="388257"/>
                  <a:pt x="12700" y="194128"/>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 name="Straight Connector 42"/>
          <p:cNvCxnSpPr/>
          <p:nvPr/>
        </p:nvCxnSpPr>
        <p:spPr>
          <a:xfrm flipV="1">
            <a:off x="2124154" y="5735645"/>
            <a:ext cx="6172200" cy="731520"/>
          </a:xfrm>
          <a:prstGeom prst="line">
            <a:avLst/>
          </a:prstGeom>
          <a:ln w="8890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44" name="Isosceles Triangle 43"/>
          <p:cNvSpPr/>
          <p:nvPr/>
        </p:nvSpPr>
        <p:spPr>
          <a:xfrm flipV="1">
            <a:off x="2581354" y="4333565"/>
            <a:ext cx="152400" cy="76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p:cNvSpPr/>
          <p:nvPr/>
        </p:nvSpPr>
        <p:spPr>
          <a:xfrm>
            <a:off x="5450846" y="5421086"/>
            <a:ext cx="176684" cy="112031"/>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5287807" y="4438799"/>
            <a:ext cx="361880" cy="1559710"/>
          </a:xfrm>
          <a:custGeom>
            <a:avLst/>
            <a:gdLst>
              <a:gd name="connsiteX0" fmla="*/ 1110343 w 1175657"/>
              <a:gd name="connsiteY0" fmla="*/ 1502229 h 1502229"/>
              <a:gd name="connsiteX1" fmla="*/ 1023257 w 1175657"/>
              <a:gd name="connsiteY1" fmla="*/ 870857 h 1502229"/>
              <a:gd name="connsiteX2" fmla="*/ 195943 w 1175657"/>
              <a:gd name="connsiteY2" fmla="*/ 533400 h 1502229"/>
              <a:gd name="connsiteX3" fmla="*/ 0 w 1175657"/>
              <a:gd name="connsiteY3" fmla="*/ 0 h 1502229"/>
            </a:gdLst>
            <a:ahLst/>
            <a:cxnLst>
              <a:cxn ang="0">
                <a:pos x="connsiteX0" y="connsiteY0"/>
              </a:cxn>
              <a:cxn ang="0">
                <a:pos x="connsiteX1" y="connsiteY1"/>
              </a:cxn>
              <a:cxn ang="0">
                <a:pos x="connsiteX2" y="connsiteY2"/>
              </a:cxn>
              <a:cxn ang="0">
                <a:pos x="connsiteX3" y="connsiteY3"/>
              </a:cxn>
            </a:cxnLst>
            <a:rect l="l" t="t" r="r" b="b"/>
            <a:pathLst>
              <a:path w="1175657" h="1502229">
                <a:moveTo>
                  <a:pt x="1110343" y="1502229"/>
                </a:moveTo>
                <a:cubicBezTo>
                  <a:pt x="1143000" y="1267279"/>
                  <a:pt x="1175657" y="1032329"/>
                  <a:pt x="1023257" y="870857"/>
                </a:cubicBezTo>
                <a:cubicBezTo>
                  <a:pt x="870857" y="709385"/>
                  <a:pt x="366486" y="678543"/>
                  <a:pt x="195943" y="533400"/>
                </a:cubicBezTo>
                <a:cubicBezTo>
                  <a:pt x="25400" y="388257"/>
                  <a:pt x="12700" y="194128"/>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AutoShape 87"/>
          <p:cNvSpPr>
            <a:spLocks noChangeArrowheads="1"/>
          </p:cNvSpPr>
          <p:nvPr/>
        </p:nvSpPr>
        <p:spPr bwMode="auto">
          <a:xfrm rot="8256427">
            <a:off x="5750867" y="5132510"/>
            <a:ext cx="526016" cy="309231"/>
          </a:xfrm>
          <a:prstGeom prst="curvedUpArrow">
            <a:avLst>
              <a:gd name="adj1" fmla="val 30000"/>
              <a:gd name="adj2" fmla="val 60000"/>
              <a:gd name="adj3" fmla="val 3333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48" name="AutoShape 86"/>
          <p:cNvSpPr>
            <a:spLocks noChangeArrowheads="1"/>
          </p:cNvSpPr>
          <p:nvPr/>
        </p:nvSpPr>
        <p:spPr bwMode="auto">
          <a:xfrm rot="8256427" flipH="1" flipV="1">
            <a:off x="6149926" y="5230957"/>
            <a:ext cx="571338" cy="287990"/>
          </a:xfrm>
          <a:prstGeom prst="curvedUpArrow">
            <a:avLst>
              <a:gd name="adj1" fmla="val 30000"/>
              <a:gd name="adj2" fmla="val 60000"/>
              <a:gd name="adj3" fmla="val 3333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49" name="AutoShape 87"/>
          <p:cNvSpPr>
            <a:spLocks noChangeArrowheads="1"/>
          </p:cNvSpPr>
          <p:nvPr/>
        </p:nvSpPr>
        <p:spPr bwMode="auto">
          <a:xfrm rot="8256427">
            <a:off x="3699253" y="5052031"/>
            <a:ext cx="513661" cy="276183"/>
          </a:xfrm>
          <a:prstGeom prst="curvedUpArrow">
            <a:avLst>
              <a:gd name="adj1" fmla="val 30000"/>
              <a:gd name="adj2" fmla="val 60000"/>
              <a:gd name="adj3" fmla="val 3333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54" name="AutoShape 86"/>
          <p:cNvSpPr>
            <a:spLocks noChangeArrowheads="1"/>
          </p:cNvSpPr>
          <p:nvPr/>
        </p:nvSpPr>
        <p:spPr bwMode="auto">
          <a:xfrm rot="8256427" flipH="1" flipV="1">
            <a:off x="4163987" y="5167324"/>
            <a:ext cx="513661" cy="276183"/>
          </a:xfrm>
          <a:prstGeom prst="curvedUpArrow">
            <a:avLst>
              <a:gd name="adj1" fmla="val 30000"/>
              <a:gd name="adj2" fmla="val 60000"/>
              <a:gd name="adj3" fmla="val 3333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56" name="TextBox 55"/>
          <p:cNvSpPr txBox="1"/>
          <p:nvPr/>
        </p:nvSpPr>
        <p:spPr>
          <a:xfrm>
            <a:off x="1285954" y="5735645"/>
            <a:ext cx="1600200" cy="584775"/>
          </a:xfrm>
          <a:prstGeom prst="rect">
            <a:avLst/>
          </a:prstGeom>
          <a:noFill/>
        </p:spPr>
        <p:txBody>
          <a:bodyPr wrap="square" rtlCol="0">
            <a:spAutoFit/>
          </a:bodyPr>
          <a:lstStyle/>
          <a:p>
            <a:r>
              <a:rPr lang="en-US" sz="1600" dirty="0" smtClean="0">
                <a:solidFill>
                  <a:schemeClr val="accent1">
                    <a:lumMod val="75000"/>
                  </a:schemeClr>
                </a:solidFill>
              </a:rPr>
              <a:t>Ocean</a:t>
            </a:r>
            <a:br>
              <a:rPr lang="en-US" sz="1600" dirty="0" smtClean="0">
                <a:solidFill>
                  <a:schemeClr val="accent1">
                    <a:lumMod val="75000"/>
                  </a:schemeClr>
                </a:solidFill>
              </a:rPr>
            </a:br>
            <a:r>
              <a:rPr lang="en-US" sz="1600" dirty="0" smtClean="0">
                <a:solidFill>
                  <a:schemeClr val="accent1">
                    <a:lumMod val="75000"/>
                  </a:schemeClr>
                </a:solidFill>
              </a:rPr>
              <a:t>32 </a:t>
            </a:r>
            <a:r>
              <a:rPr lang="en-US" sz="1600" dirty="0" err="1" smtClean="0">
                <a:solidFill>
                  <a:schemeClr val="accent1">
                    <a:lumMod val="75000"/>
                  </a:schemeClr>
                </a:solidFill>
              </a:rPr>
              <a:t>psu</a:t>
            </a:r>
            <a:endParaRPr lang="en-US" sz="1600" dirty="0" smtClean="0">
              <a:solidFill>
                <a:schemeClr val="accent1">
                  <a:lumMod val="75000"/>
                </a:schemeClr>
              </a:solidFill>
            </a:endParaRPr>
          </a:p>
        </p:txBody>
      </p:sp>
      <p:sp>
        <p:nvSpPr>
          <p:cNvPr id="58" name="Right Arrow 57"/>
          <p:cNvSpPr/>
          <p:nvPr/>
        </p:nvSpPr>
        <p:spPr>
          <a:xfrm rot="10800000">
            <a:off x="3420181" y="4687077"/>
            <a:ext cx="353367" cy="186718"/>
          </a:xfrm>
          <a:prstGeom prst="rightArrow">
            <a:avLst/>
          </a:prstGeom>
          <a:solidFill>
            <a:schemeClr val="accent1">
              <a:lumMod val="60000"/>
              <a:lumOff val="40000"/>
            </a:schemeClr>
          </a:solidFill>
          <a:ln>
            <a:solidFill>
              <a:schemeClr val="accent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60" name="Right Arrow 59"/>
          <p:cNvSpPr/>
          <p:nvPr/>
        </p:nvSpPr>
        <p:spPr>
          <a:xfrm rot="10800000">
            <a:off x="4368019" y="4647769"/>
            <a:ext cx="265025" cy="149374"/>
          </a:xfrm>
          <a:prstGeom prst="rightArrow">
            <a:avLst/>
          </a:prstGeom>
          <a:solidFill>
            <a:schemeClr val="accent1">
              <a:lumMod val="60000"/>
              <a:lumOff val="40000"/>
            </a:schemeClr>
          </a:solidFill>
          <a:ln>
            <a:solidFill>
              <a:schemeClr val="accent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64" name="Right Arrow 63"/>
          <p:cNvSpPr/>
          <p:nvPr/>
        </p:nvSpPr>
        <p:spPr>
          <a:xfrm rot="10800000">
            <a:off x="5334421" y="4757671"/>
            <a:ext cx="220854" cy="112031"/>
          </a:xfrm>
          <a:prstGeom prst="rightArrow">
            <a:avLst/>
          </a:prstGeom>
          <a:solidFill>
            <a:schemeClr val="accent1">
              <a:lumMod val="60000"/>
              <a:lumOff val="40000"/>
            </a:schemeClr>
          </a:solidFill>
          <a:ln>
            <a:solidFill>
              <a:schemeClr val="accent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67" name="Freeform 66"/>
          <p:cNvSpPr/>
          <p:nvPr/>
        </p:nvSpPr>
        <p:spPr>
          <a:xfrm>
            <a:off x="1145888" y="4158572"/>
            <a:ext cx="987706" cy="548815"/>
          </a:xfrm>
          <a:custGeom>
            <a:avLst/>
            <a:gdLst>
              <a:gd name="connsiteX0" fmla="*/ 0 w 682906"/>
              <a:gd name="connsiteY0" fmla="*/ 455271 h 808299"/>
              <a:gd name="connsiteX1" fmla="*/ 231494 w 682906"/>
              <a:gd name="connsiteY1" fmla="*/ 50157 h 808299"/>
              <a:gd name="connsiteX2" fmla="*/ 462987 w 682906"/>
              <a:gd name="connsiteY2" fmla="*/ 756213 h 808299"/>
              <a:gd name="connsiteX3" fmla="*/ 682906 w 682906"/>
              <a:gd name="connsiteY3" fmla="*/ 362673 h 808299"/>
            </a:gdLst>
            <a:ahLst/>
            <a:cxnLst>
              <a:cxn ang="0">
                <a:pos x="connsiteX0" y="connsiteY0"/>
              </a:cxn>
              <a:cxn ang="0">
                <a:pos x="connsiteX1" y="connsiteY1"/>
              </a:cxn>
              <a:cxn ang="0">
                <a:pos x="connsiteX2" y="connsiteY2"/>
              </a:cxn>
              <a:cxn ang="0">
                <a:pos x="connsiteX3" y="connsiteY3"/>
              </a:cxn>
            </a:cxnLst>
            <a:rect l="l" t="t" r="r" b="b"/>
            <a:pathLst>
              <a:path w="682906" h="808299">
                <a:moveTo>
                  <a:pt x="0" y="455271"/>
                </a:moveTo>
                <a:cubicBezTo>
                  <a:pt x="77165" y="227635"/>
                  <a:pt x="154330" y="0"/>
                  <a:pt x="231494" y="50157"/>
                </a:cubicBezTo>
                <a:cubicBezTo>
                  <a:pt x="308659" y="100314"/>
                  <a:pt x="387752" y="704127"/>
                  <a:pt x="462987" y="756213"/>
                </a:cubicBezTo>
                <a:cubicBezTo>
                  <a:pt x="538222" y="808299"/>
                  <a:pt x="610564" y="585486"/>
                  <a:pt x="682906" y="362673"/>
                </a:cubicBezTo>
              </a:path>
            </a:pathLst>
          </a:cu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TextBox 67"/>
          <p:cNvSpPr txBox="1"/>
          <p:nvPr/>
        </p:nvSpPr>
        <p:spPr>
          <a:xfrm>
            <a:off x="1781254" y="4051179"/>
            <a:ext cx="1600200" cy="338554"/>
          </a:xfrm>
          <a:prstGeom prst="rect">
            <a:avLst/>
          </a:prstGeom>
          <a:noFill/>
        </p:spPr>
        <p:txBody>
          <a:bodyPr wrap="square" rtlCol="0">
            <a:spAutoFit/>
          </a:bodyPr>
          <a:lstStyle/>
          <a:p>
            <a:r>
              <a:rPr lang="en-US" sz="1600" dirty="0" smtClean="0">
                <a:solidFill>
                  <a:srgbClr val="C00000"/>
                </a:solidFill>
              </a:rPr>
              <a:t>Spring tides</a:t>
            </a:r>
          </a:p>
        </p:txBody>
      </p:sp>
      <p:sp>
        <p:nvSpPr>
          <p:cNvPr id="69" name="Left-Right Arrow 68"/>
          <p:cNvSpPr/>
          <p:nvPr/>
        </p:nvSpPr>
        <p:spPr>
          <a:xfrm>
            <a:off x="1206806" y="4890300"/>
            <a:ext cx="1035636" cy="675566"/>
          </a:xfrm>
          <a:prstGeom prst="leftRightArrow">
            <a:avLst/>
          </a:prstGeom>
          <a:solidFill>
            <a:srgbClr val="CC0000">
              <a:alpha val="3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p:cNvCxnSpPr/>
          <p:nvPr/>
        </p:nvCxnSpPr>
        <p:spPr>
          <a:xfrm flipH="1" flipV="1">
            <a:off x="2935985" y="4109521"/>
            <a:ext cx="26368" cy="22109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Freeform 72"/>
          <p:cNvSpPr/>
          <p:nvPr/>
        </p:nvSpPr>
        <p:spPr>
          <a:xfrm>
            <a:off x="2592421" y="4400623"/>
            <a:ext cx="668735" cy="1936679"/>
          </a:xfrm>
          <a:custGeom>
            <a:avLst/>
            <a:gdLst>
              <a:gd name="connsiteX0" fmla="*/ 689766 w 1180012"/>
              <a:gd name="connsiteY0" fmla="*/ 1936679 h 1936679"/>
              <a:gd name="connsiteX1" fmla="*/ 1054499 w 1180012"/>
              <a:gd name="connsiteY1" fmla="*/ 1710648 h 1936679"/>
              <a:gd name="connsiteX2" fmla="*/ 1141829 w 1180012"/>
              <a:gd name="connsiteY2" fmla="*/ 1273996 h 1936679"/>
              <a:gd name="connsiteX3" fmla="*/ 474009 w 1180012"/>
              <a:gd name="connsiteY3" fmla="*/ 611313 h 1936679"/>
              <a:gd name="connsiteX4" fmla="*/ 73317 w 1180012"/>
              <a:gd name="connsiteY4" fmla="*/ 215758 h 1936679"/>
              <a:gd name="connsiteX5" fmla="*/ 1398 w 1180012"/>
              <a:gd name="connsiteY5" fmla="*/ 0 h 193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012" h="1936679">
                <a:moveTo>
                  <a:pt x="689766" y="1936679"/>
                </a:moveTo>
                <a:cubicBezTo>
                  <a:pt x="834460" y="1878887"/>
                  <a:pt x="979155" y="1821095"/>
                  <a:pt x="1054499" y="1710648"/>
                </a:cubicBezTo>
                <a:cubicBezTo>
                  <a:pt x="1129843" y="1600201"/>
                  <a:pt x="1238577" y="1457218"/>
                  <a:pt x="1141829" y="1273996"/>
                </a:cubicBezTo>
                <a:cubicBezTo>
                  <a:pt x="1045081" y="1090773"/>
                  <a:pt x="474009" y="611313"/>
                  <a:pt x="474009" y="611313"/>
                </a:cubicBezTo>
                <a:cubicBezTo>
                  <a:pt x="295924" y="434940"/>
                  <a:pt x="152085" y="317643"/>
                  <a:pt x="73317" y="215758"/>
                </a:cubicBezTo>
                <a:cubicBezTo>
                  <a:pt x="-5451" y="113873"/>
                  <a:pt x="-2027" y="56936"/>
                  <a:pt x="1398" y="0"/>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p:cNvCxnSpPr/>
          <p:nvPr/>
        </p:nvCxnSpPr>
        <p:spPr>
          <a:xfrm>
            <a:off x="2974462" y="6002323"/>
            <a:ext cx="272144"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2973519" y="5773723"/>
            <a:ext cx="330613"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2736217" y="4769120"/>
            <a:ext cx="193009" cy="3448"/>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flipV="1">
            <a:off x="2618776" y="4555146"/>
            <a:ext cx="328375" cy="436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2966807" y="5514306"/>
            <a:ext cx="224145" cy="726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8349426" y="4660939"/>
            <a:ext cx="2657880" cy="646331"/>
          </a:xfrm>
          <a:prstGeom prst="rect">
            <a:avLst/>
          </a:prstGeom>
        </p:spPr>
        <p:txBody>
          <a:bodyPr wrap="square">
            <a:spAutoFit/>
          </a:bodyPr>
          <a:lstStyle/>
          <a:p>
            <a:r>
              <a:rPr lang="en-US" dirty="0" smtClean="0">
                <a:solidFill>
                  <a:schemeClr val="accent1">
                    <a:lumMod val="75000"/>
                  </a:schemeClr>
                </a:solidFill>
              </a:rPr>
              <a:t>River discharge variability another leading factor</a:t>
            </a:r>
            <a:endParaRPr lang="en-US" dirty="0">
              <a:solidFill>
                <a:schemeClr val="accent1">
                  <a:lumMod val="75000"/>
                </a:schemeClr>
              </a:solidFill>
            </a:endParaRPr>
          </a:p>
        </p:txBody>
      </p:sp>
      <p:sp>
        <p:nvSpPr>
          <p:cNvPr id="79" name="TextBox 78"/>
          <p:cNvSpPr txBox="1"/>
          <p:nvPr/>
        </p:nvSpPr>
        <p:spPr>
          <a:xfrm>
            <a:off x="8614571" y="3276967"/>
            <a:ext cx="2949001" cy="646331"/>
          </a:xfrm>
          <a:prstGeom prst="rect">
            <a:avLst/>
          </a:prstGeom>
          <a:noFill/>
        </p:spPr>
        <p:txBody>
          <a:bodyPr wrap="square" rtlCol="0">
            <a:spAutoFit/>
          </a:bodyPr>
          <a:lstStyle/>
          <a:p>
            <a:r>
              <a:rPr lang="en-US" dirty="0" smtClean="0"/>
              <a:t>*details depend on bathymetry and other factors</a:t>
            </a:r>
          </a:p>
        </p:txBody>
      </p:sp>
    </p:spTree>
    <p:extLst>
      <p:ext uri="{BB962C8B-B14F-4D97-AF65-F5344CB8AC3E}">
        <p14:creationId xmlns:p14="http://schemas.microsoft.com/office/powerpoint/2010/main" val="21742089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Users\dralston\Documents\MATLAB\hudson\hav09\figs_hrf\sedflux.png"/>
          <p:cNvPicPr>
            <a:picLocks noChangeAspect="1" noChangeArrowheads="1"/>
          </p:cNvPicPr>
          <p:nvPr/>
        </p:nvPicPr>
        <p:blipFill rotWithShape="1">
          <a:blip r:embed="rId2" cstate="print"/>
          <a:srcRect l="8344" t="5235" r="1435" b="80569"/>
          <a:stretch/>
        </p:blipFill>
        <p:spPr bwMode="auto">
          <a:xfrm>
            <a:off x="1586032" y="1143172"/>
            <a:ext cx="8479662" cy="1137964"/>
          </a:xfrm>
          <a:prstGeom prst="rect">
            <a:avLst/>
          </a:prstGeom>
          <a:noFill/>
        </p:spPr>
      </p:pic>
      <p:pic>
        <p:nvPicPr>
          <p:cNvPr id="4" name="Picture 4" descr="C:\Users\dralston\Documents\MATLAB\hudson\hav09\roms\figs\sal_qr_tide.png"/>
          <p:cNvPicPr>
            <a:picLocks noChangeAspect="1" noChangeArrowheads="1"/>
          </p:cNvPicPr>
          <p:nvPr/>
        </p:nvPicPr>
        <p:blipFill rotWithShape="1">
          <a:blip r:embed="rId3" cstate="print"/>
          <a:srcRect l="8701" t="36622" r="1807" b="-1"/>
          <a:stretch/>
        </p:blipFill>
        <p:spPr bwMode="auto">
          <a:xfrm>
            <a:off x="1586031" y="2281135"/>
            <a:ext cx="8435084" cy="4515752"/>
          </a:xfrm>
          <a:prstGeom prst="rect">
            <a:avLst/>
          </a:prstGeom>
          <a:noFill/>
        </p:spPr>
      </p:pic>
      <p:sp>
        <p:nvSpPr>
          <p:cNvPr id="5" name="TextBox 4"/>
          <p:cNvSpPr txBox="1"/>
          <p:nvPr/>
        </p:nvSpPr>
        <p:spPr>
          <a:xfrm>
            <a:off x="281213" y="42672"/>
            <a:ext cx="2451713" cy="830997"/>
          </a:xfrm>
          <a:prstGeom prst="rect">
            <a:avLst/>
          </a:prstGeom>
          <a:noFill/>
        </p:spPr>
        <p:txBody>
          <a:bodyPr wrap="square" rtlCol="0">
            <a:spAutoFit/>
          </a:bodyPr>
          <a:lstStyle/>
          <a:p>
            <a:r>
              <a:rPr lang="en-US" sz="2400" dirty="0" smtClean="0">
                <a:solidFill>
                  <a:schemeClr val="accent1">
                    <a:lumMod val="50000"/>
                  </a:schemeClr>
                </a:solidFill>
                <a:latin typeface="+mj-lt"/>
              </a:rPr>
              <a:t>Salinity intrusion in the Hudson</a:t>
            </a:r>
          </a:p>
        </p:txBody>
      </p:sp>
      <p:sp>
        <p:nvSpPr>
          <p:cNvPr id="6" name="TextBox 5"/>
          <p:cNvSpPr txBox="1"/>
          <p:nvPr/>
        </p:nvSpPr>
        <p:spPr>
          <a:xfrm>
            <a:off x="1985519" y="2401270"/>
            <a:ext cx="4495800" cy="369332"/>
          </a:xfrm>
          <a:prstGeom prst="rect">
            <a:avLst/>
          </a:prstGeom>
          <a:noFill/>
        </p:spPr>
        <p:txBody>
          <a:bodyPr wrap="square" rtlCol="0">
            <a:spAutoFit/>
          </a:bodyPr>
          <a:lstStyle/>
          <a:p>
            <a:r>
              <a:rPr lang="en-US" dirty="0" smtClean="0">
                <a:solidFill>
                  <a:prstClr val="black"/>
                </a:solidFill>
              </a:rPr>
              <a:t>bottom salinity in the Hudson</a:t>
            </a:r>
            <a:endParaRPr lang="en-US" dirty="0">
              <a:solidFill>
                <a:prstClr val="black"/>
              </a:solidFill>
            </a:endParaRPr>
          </a:p>
        </p:txBody>
      </p:sp>
      <p:sp>
        <p:nvSpPr>
          <p:cNvPr id="8" name="TextBox 7"/>
          <p:cNvSpPr txBox="1"/>
          <p:nvPr/>
        </p:nvSpPr>
        <p:spPr>
          <a:xfrm>
            <a:off x="2732926" y="98392"/>
            <a:ext cx="4705565" cy="707886"/>
          </a:xfrm>
          <a:prstGeom prst="rect">
            <a:avLst/>
          </a:prstGeom>
          <a:noFill/>
        </p:spPr>
        <p:txBody>
          <a:bodyPr wrap="square" rtlCol="0">
            <a:spAutoFit/>
          </a:bodyPr>
          <a:lstStyle/>
          <a:p>
            <a:r>
              <a:rPr lang="en-US" sz="2000" dirty="0" smtClean="0">
                <a:solidFill>
                  <a:schemeClr val="accent1"/>
                </a:solidFill>
              </a:rPr>
              <a:t>Salinity moves landward during neap</a:t>
            </a:r>
            <a:r>
              <a:rPr lang="en-US" sz="2000" b="1" dirty="0" smtClean="0">
                <a:solidFill>
                  <a:schemeClr val="accent1"/>
                </a:solidFill>
              </a:rPr>
              <a:t> </a:t>
            </a:r>
            <a:r>
              <a:rPr lang="en-US" sz="2000" dirty="0" smtClean="0">
                <a:solidFill>
                  <a:schemeClr val="accent1"/>
                </a:solidFill>
              </a:rPr>
              <a:t>tides, retreats seaward during spring tides</a:t>
            </a:r>
          </a:p>
        </p:txBody>
      </p:sp>
      <p:sp>
        <p:nvSpPr>
          <p:cNvPr id="9" name="TextBox 8"/>
          <p:cNvSpPr txBox="1"/>
          <p:nvPr/>
        </p:nvSpPr>
        <p:spPr>
          <a:xfrm rot="16200000">
            <a:off x="-72002" y="3253370"/>
            <a:ext cx="3200401" cy="646331"/>
          </a:xfrm>
          <a:prstGeom prst="rect">
            <a:avLst/>
          </a:prstGeom>
          <a:noFill/>
        </p:spPr>
        <p:txBody>
          <a:bodyPr wrap="square" rtlCol="0">
            <a:spAutoFit/>
          </a:bodyPr>
          <a:lstStyle/>
          <a:p>
            <a:r>
              <a:rPr lang="en-US" dirty="0" smtClean="0">
                <a:solidFill>
                  <a:schemeClr val="tx1">
                    <a:lumMod val="65000"/>
                    <a:lumOff val="35000"/>
                  </a:schemeClr>
                </a:solidFill>
                <a:latin typeface="Gill Sans MT" pitchFamily="34" charset="0"/>
              </a:rPr>
              <a:t>Distance from Battery (km)</a:t>
            </a:r>
          </a:p>
          <a:p>
            <a:endParaRPr lang="en-US" dirty="0">
              <a:solidFill>
                <a:schemeClr val="tx1">
                  <a:lumMod val="65000"/>
                  <a:lumOff val="35000"/>
                </a:schemeClr>
              </a:solidFill>
              <a:latin typeface="Gill Sans MT" pitchFamily="34" charset="0"/>
            </a:endParaRPr>
          </a:p>
        </p:txBody>
      </p:sp>
      <p:sp>
        <p:nvSpPr>
          <p:cNvPr id="10" name="TextBox 9"/>
          <p:cNvSpPr txBox="1"/>
          <p:nvPr/>
        </p:nvSpPr>
        <p:spPr>
          <a:xfrm>
            <a:off x="4938832" y="6319736"/>
            <a:ext cx="3810000" cy="369332"/>
          </a:xfrm>
          <a:prstGeom prst="rect">
            <a:avLst/>
          </a:prstGeom>
          <a:noFill/>
        </p:spPr>
        <p:txBody>
          <a:bodyPr wrap="square" rtlCol="0">
            <a:spAutoFit/>
          </a:bodyPr>
          <a:lstStyle/>
          <a:p>
            <a:pPr algn="r"/>
            <a:r>
              <a:rPr lang="en-US" dirty="0" smtClean="0">
                <a:solidFill>
                  <a:schemeClr val="tx1">
                    <a:lumMod val="65000"/>
                    <a:lumOff val="35000"/>
                  </a:schemeClr>
                </a:solidFill>
                <a:latin typeface="Gill Sans MT" pitchFamily="34" charset="0"/>
              </a:rPr>
              <a:t>model results, Fall 2009</a:t>
            </a:r>
          </a:p>
        </p:txBody>
      </p:sp>
      <p:sp>
        <p:nvSpPr>
          <p:cNvPr id="11" name="TextBox 10"/>
          <p:cNvSpPr txBox="1"/>
          <p:nvPr/>
        </p:nvSpPr>
        <p:spPr>
          <a:xfrm>
            <a:off x="1914957" y="1082583"/>
            <a:ext cx="4495800" cy="369332"/>
          </a:xfrm>
          <a:prstGeom prst="rect">
            <a:avLst/>
          </a:prstGeom>
          <a:noFill/>
        </p:spPr>
        <p:txBody>
          <a:bodyPr wrap="square" rtlCol="0">
            <a:spAutoFit/>
          </a:bodyPr>
          <a:lstStyle/>
          <a:p>
            <a:r>
              <a:rPr lang="en-US" dirty="0" smtClean="0">
                <a:solidFill>
                  <a:prstClr val="black"/>
                </a:solidFill>
              </a:rPr>
              <a:t>discharge and tides</a:t>
            </a:r>
            <a:endParaRPr lang="en-US" dirty="0">
              <a:solidFill>
                <a:prstClr val="black"/>
              </a:solidFill>
            </a:endParaRPr>
          </a:p>
        </p:txBody>
      </p:sp>
      <p:pic>
        <p:nvPicPr>
          <p:cNvPr id="12" name="Picture 11"/>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6667" t="6941" r="18748" b="11108"/>
          <a:stretch/>
        </p:blipFill>
        <p:spPr>
          <a:xfrm>
            <a:off x="10398648" y="0"/>
            <a:ext cx="1601568" cy="6749457"/>
          </a:xfrm>
          <a:prstGeom prst="rect">
            <a:avLst/>
          </a:prstGeom>
        </p:spPr>
      </p:pic>
      <p:sp>
        <p:nvSpPr>
          <p:cNvPr id="13" name="TextBox 12"/>
          <p:cNvSpPr txBox="1"/>
          <p:nvPr/>
        </p:nvSpPr>
        <p:spPr>
          <a:xfrm>
            <a:off x="2732926" y="711188"/>
            <a:ext cx="7851169" cy="400110"/>
          </a:xfrm>
          <a:prstGeom prst="rect">
            <a:avLst/>
          </a:prstGeom>
          <a:noFill/>
        </p:spPr>
        <p:txBody>
          <a:bodyPr wrap="square" rtlCol="0">
            <a:spAutoFit/>
          </a:bodyPr>
          <a:lstStyle/>
          <a:p>
            <a:r>
              <a:rPr lang="en-US" sz="2000" dirty="0" smtClean="0">
                <a:solidFill>
                  <a:schemeClr val="accent6">
                    <a:lumMod val="75000"/>
                  </a:schemeClr>
                </a:solidFill>
                <a:sym typeface="Wingdings" panose="05000000000000000000" pitchFamily="2" charset="2"/>
              </a:rPr>
              <a:t> During neaps stratification increases, residence times increase</a:t>
            </a:r>
            <a:endParaRPr lang="en-US" sz="2000" dirty="0" smtClean="0">
              <a:solidFill>
                <a:schemeClr val="accent6">
                  <a:lumMod val="75000"/>
                </a:schemeClr>
              </a:solidFill>
            </a:endParaRPr>
          </a:p>
        </p:txBody>
      </p:sp>
      <p:sp>
        <p:nvSpPr>
          <p:cNvPr id="2" name="TextBox 1"/>
          <p:cNvSpPr txBox="1"/>
          <p:nvPr/>
        </p:nvSpPr>
        <p:spPr>
          <a:xfrm>
            <a:off x="5351172" y="4738407"/>
            <a:ext cx="341290" cy="1200329"/>
          </a:xfrm>
          <a:prstGeom prst="rect">
            <a:avLst/>
          </a:prstGeom>
          <a:noFill/>
        </p:spPr>
        <p:txBody>
          <a:bodyPr wrap="square" rtlCol="0">
            <a:spAutoFit/>
          </a:bodyPr>
          <a:lstStyle/>
          <a:p>
            <a:r>
              <a:rPr lang="en-US" dirty="0" smtClean="0">
                <a:solidFill>
                  <a:schemeClr val="accent6">
                    <a:lumMod val="75000"/>
                  </a:schemeClr>
                </a:solidFill>
              </a:rPr>
              <a:t>NEAP</a:t>
            </a:r>
            <a:endParaRPr lang="en-US" dirty="0">
              <a:solidFill>
                <a:schemeClr val="accent6">
                  <a:lumMod val="75000"/>
                </a:schemeClr>
              </a:solidFill>
            </a:endParaRPr>
          </a:p>
        </p:txBody>
      </p:sp>
      <p:sp>
        <p:nvSpPr>
          <p:cNvPr id="14" name="TextBox 13"/>
          <p:cNvSpPr txBox="1"/>
          <p:nvPr/>
        </p:nvSpPr>
        <p:spPr>
          <a:xfrm>
            <a:off x="7982757" y="4671867"/>
            <a:ext cx="341290" cy="1200329"/>
          </a:xfrm>
          <a:prstGeom prst="rect">
            <a:avLst/>
          </a:prstGeom>
          <a:noFill/>
        </p:spPr>
        <p:txBody>
          <a:bodyPr wrap="square" rtlCol="0">
            <a:spAutoFit/>
          </a:bodyPr>
          <a:lstStyle/>
          <a:p>
            <a:r>
              <a:rPr lang="en-US" dirty="0" smtClean="0">
                <a:solidFill>
                  <a:schemeClr val="accent6">
                    <a:lumMod val="75000"/>
                  </a:schemeClr>
                </a:solidFill>
              </a:rPr>
              <a:t>NEAP</a:t>
            </a:r>
            <a:endParaRPr lang="en-US" dirty="0">
              <a:solidFill>
                <a:schemeClr val="accent6">
                  <a:lumMod val="75000"/>
                </a:schemeClr>
              </a:solidFill>
            </a:endParaRPr>
          </a:p>
        </p:txBody>
      </p:sp>
      <p:sp>
        <p:nvSpPr>
          <p:cNvPr id="15" name="TextBox 14"/>
          <p:cNvSpPr txBox="1"/>
          <p:nvPr/>
        </p:nvSpPr>
        <p:spPr>
          <a:xfrm>
            <a:off x="6759262" y="4736756"/>
            <a:ext cx="341290" cy="1200329"/>
          </a:xfrm>
          <a:prstGeom prst="rect">
            <a:avLst/>
          </a:prstGeom>
          <a:noFill/>
        </p:spPr>
        <p:txBody>
          <a:bodyPr wrap="square" rtlCol="0">
            <a:spAutoFit/>
          </a:bodyPr>
          <a:lstStyle/>
          <a:p>
            <a:r>
              <a:rPr lang="en-US" dirty="0" smtClean="0">
                <a:solidFill>
                  <a:schemeClr val="accent6">
                    <a:lumMod val="75000"/>
                  </a:schemeClr>
                </a:solidFill>
              </a:rPr>
              <a:t>NEAP</a:t>
            </a:r>
            <a:endParaRPr lang="en-US" dirty="0">
              <a:solidFill>
                <a:schemeClr val="accent6">
                  <a:lumMod val="75000"/>
                </a:schemeClr>
              </a:solidFill>
            </a:endParaRPr>
          </a:p>
        </p:txBody>
      </p:sp>
      <p:sp>
        <p:nvSpPr>
          <p:cNvPr id="16" name="TextBox 15"/>
          <p:cNvSpPr txBox="1"/>
          <p:nvPr/>
        </p:nvSpPr>
        <p:spPr>
          <a:xfrm>
            <a:off x="4141443" y="4702196"/>
            <a:ext cx="341290" cy="1200329"/>
          </a:xfrm>
          <a:prstGeom prst="rect">
            <a:avLst/>
          </a:prstGeom>
          <a:noFill/>
        </p:spPr>
        <p:txBody>
          <a:bodyPr wrap="square" rtlCol="0">
            <a:spAutoFit/>
          </a:bodyPr>
          <a:lstStyle/>
          <a:p>
            <a:r>
              <a:rPr lang="en-US" dirty="0" smtClean="0">
                <a:solidFill>
                  <a:schemeClr val="accent6">
                    <a:lumMod val="75000"/>
                  </a:schemeClr>
                </a:solidFill>
              </a:rPr>
              <a:t>NEAP</a:t>
            </a:r>
            <a:endParaRPr lang="en-US" dirty="0">
              <a:solidFill>
                <a:schemeClr val="accent6">
                  <a:lumMod val="75000"/>
                </a:schemeClr>
              </a:solidFill>
            </a:endParaRPr>
          </a:p>
        </p:txBody>
      </p:sp>
      <p:sp>
        <p:nvSpPr>
          <p:cNvPr id="17" name="TextBox 16"/>
          <p:cNvSpPr txBox="1"/>
          <p:nvPr/>
        </p:nvSpPr>
        <p:spPr>
          <a:xfrm>
            <a:off x="2753929" y="4739460"/>
            <a:ext cx="341290" cy="1200329"/>
          </a:xfrm>
          <a:prstGeom prst="rect">
            <a:avLst/>
          </a:prstGeom>
          <a:noFill/>
        </p:spPr>
        <p:txBody>
          <a:bodyPr wrap="square" rtlCol="0">
            <a:spAutoFit/>
          </a:bodyPr>
          <a:lstStyle/>
          <a:p>
            <a:r>
              <a:rPr lang="en-US" dirty="0" smtClean="0">
                <a:solidFill>
                  <a:schemeClr val="accent6">
                    <a:lumMod val="75000"/>
                  </a:schemeClr>
                </a:solidFill>
              </a:rPr>
              <a:t>NEAP</a:t>
            </a:r>
            <a:endParaRPr lang="en-US" dirty="0">
              <a:solidFill>
                <a:schemeClr val="accent6">
                  <a:lumMod val="75000"/>
                </a:schemeClr>
              </a:solidFill>
            </a:endParaRPr>
          </a:p>
        </p:txBody>
      </p:sp>
    </p:spTree>
    <p:extLst>
      <p:ext uri="{BB962C8B-B14F-4D97-AF65-F5344CB8AC3E}">
        <p14:creationId xmlns:p14="http://schemas.microsoft.com/office/powerpoint/2010/main" val="3916791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Scoping Session Purpose</a:t>
            </a:r>
            <a:endParaRPr lang="en-US" sz="3200" b="1"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24DD7C-F12D-4221-82E8-084DBB0EE8B9}" type="slidenum">
              <a:rPr kumimoji="0" lang="en-US" sz="1000" b="0" i="0" u="none" strike="noStrike" kern="1200" cap="none" spc="0" normalizeH="0" baseline="0" noProof="0" smtClean="0">
                <a:ln>
                  <a:noFill/>
                </a:ln>
                <a:solidFill>
                  <a:prstClr val="black">
                    <a:tint val="75000"/>
                  </a:prstClr>
                </a:solidFill>
                <a:effectLst/>
                <a:uLnTx/>
                <a:uFillTx/>
                <a:latin typeface="Century Gothic"/>
                <a:ea typeface="+mn-ea"/>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a:ln>
                <a:noFill/>
              </a:ln>
              <a:solidFill>
                <a:prstClr val="black">
                  <a:tint val="75000"/>
                </a:prstClr>
              </a:solidFill>
              <a:effectLst/>
              <a:uLnTx/>
              <a:uFillTx/>
              <a:latin typeface="Century Gothic"/>
              <a:ea typeface="+mn-ea"/>
            </a:endParaRPr>
          </a:p>
        </p:txBody>
      </p:sp>
      <p:sp>
        <p:nvSpPr>
          <p:cNvPr id="5" name="Content Placeholder 4"/>
          <p:cNvSpPr>
            <a:spLocks noGrp="1"/>
          </p:cNvSpPr>
          <p:nvPr>
            <p:ph idx="1"/>
          </p:nvPr>
        </p:nvSpPr>
        <p:spPr>
          <a:xfrm>
            <a:off x="327447" y="1333724"/>
            <a:ext cx="11403003" cy="4525963"/>
          </a:xfrm>
        </p:spPr>
        <p:txBody>
          <a:bodyPr/>
          <a:lstStyle/>
          <a:p>
            <a:pPr lvl="0"/>
            <a:r>
              <a:rPr lang="en-US" dirty="0" smtClean="0"/>
              <a:t>Provide </a:t>
            </a:r>
            <a:r>
              <a:rPr lang="en-US" dirty="0"/>
              <a:t>an update on the Harbor and Tributaries Focus Area Feasibility (HAT) Study </a:t>
            </a:r>
          </a:p>
          <a:p>
            <a:pPr lvl="0"/>
            <a:r>
              <a:rPr lang="en-US" dirty="0"/>
              <a:t>Take stock of current knowledge of estuary effects of gated storm surge barrier systems</a:t>
            </a:r>
          </a:p>
          <a:p>
            <a:pPr lvl="0"/>
            <a:r>
              <a:rPr lang="en-US" dirty="0"/>
              <a:t>Learn of the broad range of stakeholder concerns and interests related to the potential environmental effects of storm surge barriers on the Hudson River Estuary</a:t>
            </a:r>
          </a:p>
          <a:p>
            <a:pPr lvl="0"/>
            <a:r>
              <a:rPr lang="en-US" dirty="0"/>
              <a:t>Get input on the draft Scope of Work, including scientific analyses and scientific workshop(s)</a:t>
            </a:r>
          </a:p>
          <a:p>
            <a:pPr lvl="0"/>
            <a:r>
              <a:rPr lang="en-US" dirty="0"/>
              <a:t>Identify potential future prospects and funding for deeper science and a broader involvement from the research </a:t>
            </a:r>
            <a:r>
              <a:rPr lang="en-US" dirty="0" smtClean="0"/>
              <a:t>community</a:t>
            </a:r>
            <a:endParaRPr lang="en-US" sz="2000" dirty="0"/>
          </a:p>
        </p:txBody>
      </p:sp>
    </p:spTree>
    <p:extLst>
      <p:ext uri="{BB962C8B-B14F-4D97-AF65-F5344CB8AC3E}">
        <p14:creationId xmlns:p14="http://schemas.microsoft.com/office/powerpoint/2010/main" val="8561391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p:cNvGrpSpPr/>
          <p:nvPr/>
        </p:nvGrpSpPr>
        <p:grpSpPr>
          <a:xfrm>
            <a:off x="-19049" y="0"/>
            <a:ext cx="12260036" cy="7627997"/>
            <a:chOff x="-19049" y="0"/>
            <a:chExt cx="12260036" cy="7627997"/>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7858" t="5336" b="34818"/>
            <a:stretch/>
          </p:blipFill>
          <p:spPr>
            <a:xfrm>
              <a:off x="-19049" y="0"/>
              <a:ext cx="12260036" cy="7627997"/>
            </a:xfrm>
            <a:prstGeom prst="rect">
              <a:avLst/>
            </a:prstGeom>
          </p:spPr>
        </p:pic>
        <p:sp>
          <p:nvSpPr>
            <p:cNvPr id="12" name="Oval 11"/>
            <p:cNvSpPr/>
            <p:nvPr/>
          </p:nvSpPr>
          <p:spPr>
            <a:xfrm>
              <a:off x="8560779" y="668489"/>
              <a:ext cx="207663" cy="643240"/>
            </a:xfrm>
            <a:prstGeom prst="ellipse">
              <a:avLst/>
            </a:prstGeom>
            <a:solidFill>
              <a:srgbClr val="7AB1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980242" y="307172"/>
            <a:ext cx="5125278" cy="4525963"/>
          </a:xfrm>
        </p:spPr>
        <p:txBody>
          <a:bodyPr/>
          <a:lstStyle/>
          <a:p>
            <a:r>
              <a:rPr lang="en-US" dirty="0" smtClean="0">
                <a:solidFill>
                  <a:srgbClr val="212121"/>
                </a:solidFill>
                <a:latin typeface="Calibri" panose="020F0502020204030204" pitchFamily="34" charset="0"/>
                <a:ea typeface="Calibri" panose="020F0502020204030204" pitchFamily="34" charset="0"/>
                <a:cs typeface="Segoe UI" panose="020B0502040204020203" pitchFamily="34" charset="0"/>
              </a:rPr>
              <a:t>Salinity</a:t>
            </a:r>
          </a:p>
          <a:p>
            <a:r>
              <a:rPr lang="en-US" dirty="0" smtClean="0">
                <a:solidFill>
                  <a:srgbClr val="212121"/>
                </a:solidFill>
                <a:latin typeface="Calibri" panose="020F0502020204030204" pitchFamily="34" charset="0"/>
                <a:ea typeface="Calibri" panose="020F0502020204030204" pitchFamily="34" charset="0"/>
                <a:cs typeface="Segoe UI" panose="020B0502040204020203" pitchFamily="34" charset="0"/>
              </a:rPr>
              <a:t>Temperature </a:t>
            </a:r>
          </a:p>
          <a:p>
            <a:r>
              <a:rPr lang="en-US" dirty="0" smtClean="0">
                <a:solidFill>
                  <a:srgbClr val="212121"/>
                </a:solidFill>
                <a:latin typeface="Calibri" panose="020F0502020204030204" pitchFamily="34" charset="0"/>
                <a:cs typeface="Segoe UI" panose="020B0502040204020203" pitchFamily="34" charset="0"/>
              </a:rPr>
              <a:t>Sources of variability:</a:t>
            </a:r>
          </a:p>
          <a:p>
            <a:pPr lvl="1"/>
            <a:r>
              <a:rPr lang="en-US" dirty="0" smtClean="0">
                <a:solidFill>
                  <a:srgbClr val="212121"/>
                </a:solidFill>
                <a:latin typeface="Calibri" panose="020F0502020204030204" pitchFamily="34" charset="0"/>
                <a:ea typeface="Calibri" panose="020F0502020204030204" pitchFamily="34" charset="0"/>
                <a:cs typeface="Segoe UI" panose="020B0502040204020203" pitchFamily="34" charset="0"/>
              </a:rPr>
              <a:t>neap-spring tide</a:t>
            </a:r>
          </a:p>
          <a:p>
            <a:pPr lvl="1"/>
            <a:r>
              <a:rPr lang="en-US" dirty="0" smtClean="0">
                <a:solidFill>
                  <a:srgbClr val="212121"/>
                </a:solidFill>
                <a:latin typeface="Calibri" panose="020F0502020204030204" pitchFamily="34" charset="0"/>
                <a:ea typeface="Calibri" panose="020F0502020204030204" pitchFamily="34" charset="0"/>
                <a:cs typeface="Segoe UI" panose="020B0502040204020203" pitchFamily="34" charset="0"/>
              </a:rPr>
              <a:t>seasonal freshwater</a:t>
            </a:r>
          </a:p>
          <a:p>
            <a:pPr lvl="1"/>
            <a:r>
              <a:rPr lang="en-US" dirty="0" smtClean="0">
                <a:solidFill>
                  <a:srgbClr val="212121"/>
                </a:solidFill>
                <a:latin typeface="Calibri" panose="020F0502020204030204" pitchFamily="34" charset="0"/>
                <a:ea typeface="Calibri" panose="020F0502020204030204" pitchFamily="34" charset="0"/>
                <a:cs typeface="Segoe UI" panose="020B0502040204020203" pitchFamily="34" charset="0"/>
              </a:rPr>
              <a:t>seasonal </a:t>
            </a:r>
            <a:r>
              <a:rPr lang="en-US" dirty="0">
                <a:solidFill>
                  <a:srgbClr val="212121"/>
                </a:solidFill>
                <a:latin typeface="Calibri" panose="020F0502020204030204" pitchFamily="34" charset="0"/>
                <a:ea typeface="Calibri" panose="020F0502020204030204" pitchFamily="34" charset="0"/>
                <a:cs typeface="Segoe UI" panose="020B0502040204020203" pitchFamily="34" charset="0"/>
              </a:rPr>
              <a:t>thermal, </a:t>
            </a:r>
            <a:r>
              <a:rPr lang="en-US" dirty="0" smtClean="0">
                <a:solidFill>
                  <a:srgbClr val="212121"/>
                </a:solidFill>
                <a:latin typeface="Calibri" panose="020F0502020204030204" pitchFamily="34" charset="0"/>
                <a:ea typeface="Calibri" panose="020F0502020204030204" pitchFamily="34" charset="0"/>
                <a:cs typeface="Segoe UI" panose="020B0502040204020203" pitchFamily="34" charset="0"/>
              </a:rPr>
              <a:t>ice</a:t>
            </a:r>
            <a:endParaRPr lang="en-US" dirty="0" smtClean="0">
              <a:solidFill>
                <a:srgbClr val="212121"/>
              </a:solidFill>
              <a:latin typeface="Calibri" panose="020F0502020204030204" pitchFamily="34" charset="0"/>
              <a:cs typeface="Segoe UI" panose="020B0502040204020203" pitchFamily="34" charset="0"/>
            </a:endParaRPr>
          </a:p>
          <a:p>
            <a:endParaRPr lang="en-US" dirty="0"/>
          </a:p>
        </p:txBody>
      </p:sp>
      <p:sp>
        <p:nvSpPr>
          <p:cNvPr id="6" name="Title 1"/>
          <p:cNvSpPr>
            <a:spLocks noGrp="1"/>
          </p:cNvSpPr>
          <p:nvPr>
            <p:ph type="title"/>
          </p:nvPr>
        </p:nvSpPr>
        <p:spPr>
          <a:xfrm>
            <a:off x="609600" y="274638"/>
            <a:ext cx="3799114" cy="1143000"/>
          </a:xfrm>
        </p:spPr>
        <p:txBody>
          <a:bodyPr/>
          <a:lstStyle/>
          <a:p>
            <a:r>
              <a:rPr lang="en-US" sz="3600" dirty="0" smtClean="0"/>
              <a:t>Variability</a:t>
            </a:r>
            <a:br>
              <a:rPr lang="en-US" sz="3600" dirty="0" smtClean="0"/>
            </a:br>
            <a:r>
              <a:rPr lang="en-US" sz="3600" dirty="0" smtClean="0"/>
              <a:t>also Defines</a:t>
            </a:r>
            <a:br>
              <a:rPr lang="en-US" sz="3600" dirty="0" smtClean="0"/>
            </a:br>
            <a:r>
              <a:rPr lang="en-US" sz="3600" dirty="0" smtClean="0"/>
              <a:t>the Hudson </a:t>
            </a:r>
            <a:endParaRPr lang="en-US" sz="3600" dirty="0"/>
          </a:p>
        </p:txBody>
      </p:sp>
      <p:sp>
        <p:nvSpPr>
          <p:cNvPr id="14" name="TextBox 13"/>
          <p:cNvSpPr txBox="1"/>
          <p:nvPr/>
        </p:nvSpPr>
        <p:spPr>
          <a:xfrm>
            <a:off x="8512630" y="288471"/>
            <a:ext cx="3216729" cy="1200329"/>
          </a:xfrm>
          <a:prstGeom prst="rect">
            <a:avLst/>
          </a:prstGeom>
          <a:noFill/>
        </p:spPr>
        <p:txBody>
          <a:bodyPr wrap="square" rtlCol="0">
            <a:spAutoFit/>
          </a:bodyPr>
          <a:lstStyle/>
          <a:p>
            <a:r>
              <a:rPr lang="en-US" sz="2400" dirty="0" smtClean="0">
                <a:latin typeface="Calibri" panose="020F0502020204030204" pitchFamily="34" charset="0"/>
              </a:rPr>
              <a:t>Is there an important role for storm-surge driven variability too?</a:t>
            </a:r>
            <a:endParaRPr lang="en-US" sz="2400" dirty="0">
              <a:latin typeface="Calibri" panose="020F0502020204030204" pitchFamily="34" charset="0"/>
            </a:endParaRPr>
          </a:p>
        </p:txBody>
      </p:sp>
    </p:spTree>
    <p:extLst>
      <p:ext uri="{BB962C8B-B14F-4D97-AF65-F5344CB8AC3E}">
        <p14:creationId xmlns:p14="http://schemas.microsoft.com/office/powerpoint/2010/main" val="16233870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08992"/>
            <a:ext cx="10972800" cy="4525963"/>
          </a:xfrm>
        </p:spPr>
        <p:txBody>
          <a:bodyPr/>
          <a:lstStyle/>
          <a:p>
            <a:r>
              <a:rPr lang="en-US" dirty="0">
                <a:solidFill>
                  <a:srgbClr val="212121"/>
                </a:solidFill>
                <a:latin typeface="Calibri" panose="020F0502020204030204" pitchFamily="34" charset="0"/>
                <a:ea typeface="Calibri" panose="020F0502020204030204" pitchFamily="34" charset="0"/>
                <a:cs typeface="Segoe UI" panose="020B0502040204020203" pitchFamily="34" charset="0"/>
              </a:rPr>
              <a:t>Geomorphology – “sediment-filled fjord” dominated by channel flow, side bays/ islands, </a:t>
            </a:r>
            <a:r>
              <a:rPr lang="en-US" dirty="0" smtClean="0">
                <a:solidFill>
                  <a:srgbClr val="212121"/>
                </a:solidFill>
                <a:latin typeface="Calibri" panose="020F0502020204030204" pitchFamily="34" charset="0"/>
                <a:ea typeface="Calibri" panose="020F0502020204030204" pitchFamily="34" charset="0"/>
                <a:cs typeface="Segoe UI" panose="020B0502040204020203" pitchFamily="34" charset="0"/>
              </a:rPr>
              <a:t>but with manmade berm-fronted </a:t>
            </a:r>
            <a:r>
              <a:rPr lang="en-US" dirty="0">
                <a:solidFill>
                  <a:srgbClr val="212121"/>
                </a:solidFill>
                <a:latin typeface="Calibri" panose="020F0502020204030204" pitchFamily="34" charset="0"/>
                <a:ea typeface="Calibri" panose="020F0502020204030204" pitchFamily="34" charset="0"/>
                <a:cs typeface="Segoe UI" panose="020B0502040204020203" pitchFamily="34" charset="0"/>
              </a:rPr>
              <a:t>areas</a:t>
            </a:r>
          </a:p>
          <a:p>
            <a:r>
              <a:rPr lang="en-US" dirty="0" smtClean="0">
                <a:solidFill>
                  <a:srgbClr val="212121"/>
                </a:solidFill>
                <a:latin typeface="Calibri" panose="020F0502020204030204" pitchFamily="34" charset="0"/>
                <a:ea typeface="Calibri" panose="020F0502020204030204" pitchFamily="34" charset="0"/>
                <a:cs typeface="Segoe UI" panose="020B0502040204020203" pitchFamily="34" charset="0"/>
              </a:rPr>
              <a:t>Eutrophic – high levels of nutrients</a:t>
            </a:r>
          </a:p>
          <a:p>
            <a:r>
              <a:rPr lang="en-US" dirty="0" smtClean="0">
                <a:solidFill>
                  <a:srgbClr val="212121"/>
                </a:solidFill>
                <a:latin typeface="Calibri" panose="020F0502020204030204" pitchFamily="34" charset="0"/>
                <a:ea typeface="Calibri" panose="020F0502020204030204" pitchFamily="34" charset="0"/>
                <a:cs typeface="Segoe UI" panose="020B0502040204020203" pitchFamily="34" charset="0"/>
              </a:rPr>
              <a:t>Dissolved </a:t>
            </a:r>
            <a:r>
              <a:rPr lang="en-US" dirty="0">
                <a:solidFill>
                  <a:srgbClr val="212121"/>
                </a:solidFill>
                <a:latin typeface="Calibri" panose="020F0502020204030204" pitchFamily="34" charset="0"/>
                <a:ea typeface="Calibri" panose="020F0502020204030204" pitchFamily="34" charset="0"/>
                <a:cs typeface="Segoe UI" panose="020B0502040204020203" pitchFamily="34" charset="0"/>
              </a:rPr>
              <a:t>oxygen </a:t>
            </a:r>
            <a:r>
              <a:rPr lang="en-US" dirty="0" smtClean="0">
                <a:solidFill>
                  <a:srgbClr val="212121"/>
                </a:solidFill>
                <a:latin typeface="Calibri" panose="020F0502020204030204" pitchFamily="34" charset="0"/>
                <a:ea typeface="Calibri" panose="020F0502020204030204" pitchFamily="34" charset="0"/>
                <a:cs typeface="Segoe UI" panose="020B0502040204020203" pitchFamily="34" charset="0"/>
              </a:rPr>
              <a:t>– few </a:t>
            </a:r>
            <a:r>
              <a:rPr lang="en-US" dirty="0">
                <a:solidFill>
                  <a:srgbClr val="212121"/>
                </a:solidFill>
                <a:latin typeface="Calibri" panose="020F0502020204030204" pitchFamily="34" charset="0"/>
                <a:ea typeface="Calibri" panose="020F0502020204030204" pitchFamily="34" charset="0"/>
                <a:cs typeface="Segoe UI" panose="020B0502040204020203" pitchFamily="34" charset="0"/>
              </a:rPr>
              <a:t>problems in recent decades in open Hudson waters</a:t>
            </a:r>
          </a:p>
          <a:p>
            <a:r>
              <a:rPr lang="en-US" dirty="0">
                <a:solidFill>
                  <a:srgbClr val="212121"/>
                </a:solidFill>
                <a:latin typeface="Calibri" panose="020F0502020204030204" pitchFamily="34" charset="0"/>
                <a:ea typeface="Calibri" panose="020F0502020204030204" pitchFamily="34" charset="0"/>
                <a:cs typeface="Segoe UI" panose="020B0502040204020203" pitchFamily="34" charset="0"/>
              </a:rPr>
              <a:t>Turbidity – a moderately turbidity system – photosynthesis is often light limited</a:t>
            </a:r>
          </a:p>
          <a:p>
            <a:r>
              <a:rPr lang="en-US" dirty="0" smtClean="0">
                <a:latin typeface="Calibri" panose="020F0502020204030204" pitchFamily="34" charset="0"/>
              </a:rPr>
              <a:t>Flora</a:t>
            </a:r>
            <a:r>
              <a:rPr lang="en-US" dirty="0">
                <a:latin typeface="Calibri" panose="020F0502020204030204" pitchFamily="34" charset="0"/>
              </a:rPr>
              <a:t> - freshwater, brackish, submerged or emergent vegetation </a:t>
            </a:r>
            <a:r>
              <a:rPr lang="en-US" dirty="0" smtClean="0">
                <a:latin typeface="Calibri" panose="020F0502020204030204" pitchFamily="34" charset="0"/>
              </a:rPr>
              <a:t>(</a:t>
            </a:r>
            <a:r>
              <a:rPr lang="en-US" dirty="0" err="1" smtClean="0">
                <a:latin typeface="Calibri" panose="020F0502020204030204" pitchFamily="34" charset="0"/>
              </a:rPr>
              <a:t>spartina</a:t>
            </a:r>
            <a:r>
              <a:rPr lang="en-US" dirty="0" smtClean="0">
                <a:latin typeface="Calibri" panose="020F0502020204030204" pitchFamily="34" charset="0"/>
              </a:rPr>
              <a:t>, </a:t>
            </a:r>
            <a:r>
              <a:rPr lang="en-US" dirty="0" err="1" smtClean="0">
                <a:latin typeface="Calibri" panose="020F0502020204030204" pitchFamily="34" charset="0"/>
              </a:rPr>
              <a:t>phragmites</a:t>
            </a:r>
            <a:r>
              <a:rPr lang="en-US" dirty="0" smtClean="0">
                <a:latin typeface="Calibri" panose="020F0502020204030204" pitchFamily="34" charset="0"/>
              </a:rPr>
              <a:t>, </a:t>
            </a:r>
            <a:r>
              <a:rPr lang="en-US" dirty="0">
                <a:latin typeface="Calibri" panose="020F0502020204030204" pitchFamily="34" charset="0"/>
              </a:rPr>
              <a:t>water </a:t>
            </a:r>
            <a:r>
              <a:rPr lang="en-US" dirty="0" smtClean="0">
                <a:latin typeface="Calibri" panose="020F0502020204030204" pitchFamily="34" charset="0"/>
              </a:rPr>
              <a:t>chestnut)</a:t>
            </a:r>
          </a:p>
          <a:p>
            <a:r>
              <a:rPr lang="en-US" dirty="0">
                <a:latin typeface="Calibri" panose="020F0502020204030204" pitchFamily="34" charset="0"/>
              </a:rPr>
              <a:t>F</a:t>
            </a:r>
            <a:r>
              <a:rPr lang="en-US" dirty="0" smtClean="0">
                <a:latin typeface="Calibri" panose="020F0502020204030204" pitchFamily="34" charset="0"/>
              </a:rPr>
              <a:t>auna </a:t>
            </a:r>
            <a:r>
              <a:rPr lang="en-US" dirty="0">
                <a:latin typeface="Calibri" panose="020F0502020204030204" pitchFamily="34" charset="0"/>
              </a:rPr>
              <a:t>- microorganisms, </a:t>
            </a:r>
            <a:r>
              <a:rPr lang="en-US" dirty="0" err="1">
                <a:latin typeface="Calibri" panose="020F0502020204030204" pitchFamily="34" charset="0"/>
              </a:rPr>
              <a:t>phytophankton</a:t>
            </a:r>
            <a:r>
              <a:rPr lang="en-US" dirty="0">
                <a:latin typeface="Calibri" panose="020F0502020204030204" pitchFamily="34" charset="0"/>
              </a:rPr>
              <a:t>, </a:t>
            </a:r>
            <a:r>
              <a:rPr lang="en-US" dirty="0" smtClean="0">
                <a:latin typeface="Calibri" panose="020F0502020204030204" pitchFamily="34" charset="0"/>
              </a:rPr>
              <a:t>zooplankton</a:t>
            </a:r>
            <a:r>
              <a:rPr lang="en-US" dirty="0">
                <a:latin typeface="Calibri" panose="020F0502020204030204" pitchFamily="34" charset="0"/>
              </a:rPr>
              <a:t>, and so on up the food chain to fish, shellfish, </a:t>
            </a:r>
            <a:r>
              <a:rPr lang="en-US" dirty="0" smtClean="0">
                <a:latin typeface="Calibri" panose="020F0502020204030204" pitchFamily="34" charset="0"/>
              </a:rPr>
              <a:t>eels and birds … </a:t>
            </a:r>
            <a:endParaRPr lang="en-US" dirty="0">
              <a:latin typeface="Calibri" panose="020F0502020204030204" pitchFamily="34" charset="0"/>
            </a:endParaRP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24DD7C-F12D-4221-82E8-084DBB0EE8B9}" type="slidenum">
              <a:rPr kumimoji="0" lang="en-US" sz="1000" b="0" i="0" u="none" strike="noStrike" kern="1200" cap="none" spc="0" normalizeH="0" baseline="0" noProof="0" smtClean="0">
                <a:ln>
                  <a:noFill/>
                </a:ln>
                <a:solidFill>
                  <a:prstClr val="black">
                    <a:tint val="75000"/>
                  </a:prstClr>
                </a:solidFill>
                <a:effectLst/>
                <a:uLnTx/>
                <a:uFillTx/>
                <a:latin typeface="Century Gothic"/>
                <a:ea typeface="+mn-ea"/>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prstClr val="black">
                  <a:tint val="75000"/>
                </a:prstClr>
              </a:solidFill>
              <a:effectLst/>
              <a:uLnTx/>
              <a:uFillTx/>
              <a:latin typeface="Century Gothic"/>
              <a:ea typeface="+mn-ea"/>
            </a:endParaRPr>
          </a:p>
        </p:txBody>
      </p:sp>
      <p:sp>
        <p:nvSpPr>
          <p:cNvPr id="6" name="Title 1"/>
          <p:cNvSpPr>
            <a:spLocks noGrp="1"/>
          </p:cNvSpPr>
          <p:nvPr>
            <p:ph type="title"/>
          </p:nvPr>
        </p:nvSpPr>
        <p:spPr>
          <a:xfrm>
            <a:off x="609600" y="274638"/>
            <a:ext cx="10972800" cy="1143000"/>
          </a:xfrm>
        </p:spPr>
        <p:txBody>
          <a:bodyPr/>
          <a:lstStyle/>
          <a:p>
            <a:r>
              <a:rPr lang="en-US" sz="3600" dirty="0" smtClean="0"/>
              <a:t>The Hudson River Estuary Environment: </a:t>
            </a:r>
            <a:br>
              <a:rPr lang="en-US" sz="3600" dirty="0" smtClean="0"/>
            </a:br>
            <a:r>
              <a:rPr lang="en-US" sz="3600" dirty="0" smtClean="0"/>
              <a:t>Other Characteristics</a:t>
            </a:r>
            <a:endParaRPr lang="en-US" sz="3600" dirty="0"/>
          </a:p>
        </p:txBody>
      </p:sp>
    </p:spTree>
    <p:extLst>
      <p:ext uri="{BB962C8B-B14F-4D97-AF65-F5344CB8AC3E}">
        <p14:creationId xmlns:p14="http://schemas.microsoft.com/office/powerpoint/2010/main" val="2322524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2238375"/>
            <a:ext cx="12152086" cy="2377168"/>
          </a:xfrm>
          <a:prstGeom prst="rect">
            <a:avLst/>
          </a:prstGeom>
        </p:spPr>
      </p:pic>
      <p:sp>
        <p:nvSpPr>
          <p:cNvPr id="5" name="TextBox 4"/>
          <p:cNvSpPr txBox="1"/>
          <p:nvPr/>
        </p:nvSpPr>
        <p:spPr>
          <a:xfrm>
            <a:off x="3682450" y="1654862"/>
            <a:ext cx="4348369" cy="523220"/>
          </a:xfrm>
          <a:prstGeom prst="rect">
            <a:avLst/>
          </a:prstGeom>
          <a:noFill/>
        </p:spPr>
        <p:txBody>
          <a:bodyPr wrap="square" rtlCol="0">
            <a:spAutoFit/>
          </a:bodyPr>
          <a:lstStyle/>
          <a:p>
            <a:r>
              <a:rPr lang="en-US" sz="2800" dirty="0" smtClean="0"/>
              <a:t>… and now, even whales! </a:t>
            </a:r>
            <a:endParaRPr lang="en-US" sz="2800" dirty="0"/>
          </a:p>
        </p:txBody>
      </p:sp>
    </p:spTree>
    <p:extLst>
      <p:ext uri="{BB962C8B-B14F-4D97-AF65-F5344CB8AC3E}">
        <p14:creationId xmlns:p14="http://schemas.microsoft.com/office/powerpoint/2010/main" val="20583157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5982"/>
            <a:ext cx="10515600" cy="1325563"/>
          </a:xfrm>
        </p:spPr>
        <p:txBody>
          <a:bodyPr/>
          <a:lstStyle/>
          <a:p>
            <a:r>
              <a:rPr lang="en-US" sz="3600" b="1" dirty="0" smtClean="0"/>
              <a:t>First cut for discussion:</a:t>
            </a:r>
            <a:br>
              <a:rPr lang="en-US" sz="3600" b="1" dirty="0" smtClean="0"/>
            </a:br>
            <a:r>
              <a:rPr lang="en-US" sz="3600" b="1" dirty="0" smtClean="0"/>
              <a:t>Key issues </a:t>
            </a:r>
            <a:r>
              <a:rPr lang="en-US" sz="3600" b="1" dirty="0"/>
              <a:t>for environmental health and human use</a:t>
            </a:r>
            <a:r>
              <a:rPr lang="en-US" sz="3600" dirty="0"/>
              <a:t/>
            </a:r>
            <a:br>
              <a:rPr lang="en-US" sz="3600" dirty="0"/>
            </a:br>
            <a:endParaRPr lang="en-US" sz="2800" dirty="0"/>
          </a:p>
        </p:txBody>
      </p:sp>
      <p:sp>
        <p:nvSpPr>
          <p:cNvPr id="3" name="Content Placeholder 2"/>
          <p:cNvSpPr>
            <a:spLocks noGrp="1"/>
          </p:cNvSpPr>
          <p:nvPr>
            <p:ph idx="1"/>
          </p:nvPr>
        </p:nvSpPr>
        <p:spPr>
          <a:xfrm>
            <a:off x="319048" y="1518701"/>
            <a:ext cx="5829300" cy="5023613"/>
          </a:xfrm>
        </p:spPr>
        <p:txBody>
          <a:bodyPr>
            <a:normAutofit/>
          </a:bodyPr>
          <a:lstStyle/>
          <a:p>
            <a:r>
              <a:rPr lang="en-US" sz="2400" dirty="0" smtClean="0"/>
              <a:t>oxygenation </a:t>
            </a:r>
            <a:endParaRPr lang="en-US" sz="2400" dirty="0"/>
          </a:p>
          <a:p>
            <a:r>
              <a:rPr lang="en-US" sz="2400" dirty="0"/>
              <a:t>circulation, </a:t>
            </a:r>
            <a:r>
              <a:rPr lang="en-US" sz="2400" dirty="0" smtClean="0"/>
              <a:t>flushing – </a:t>
            </a:r>
            <a:r>
              <a:rPr lang="en-US" sz="2400" dirty="0"/>
              <a:t>due to high nutrient inputs, flushing is critical</a:t>
            </a:r>
          </a:p>
          <a:p>
            <a:r>
              <a:rPr lang="en-US" sz="2400" dirty="0" smtClean="0"/>
              <a:t>stratification</a:t>
            </a:r>
            <a:endParaRPr lang="en-US" sz="2400" dirty="0"/>
          </a:p>
          <a:p>
            <a:r>
              <a:rPr lang="en-US" sz="2400" dirty="0" smtClean="0"/>
              <a:t>fish </a:t>
            </a:r>
            <a:r>
              <a:rPr lang="en-US" sz="2400" dirty="0"/>
              <a:t>migration, habitat (e.g. velocity, temperature</a:t>
            </a:r>
            <a:r>
              <a:rPr lang="en-US" sz="2400" dirty="0" smtClean="0"/>
              <a:t>)</a:t>
            </a:r>
          </a:p>
          <a:p>
            <a:r>
              <a:rPr lang="en-US" sz="2400" dirty="0"/>
              <a:t>marine </a:t>
            </a:r>
            <a:r>
              <a:rPr lang="en-US" sz="2400" dirty="0" smtClean="0"/>
              <a:t>mammals</a:t>
            </a:r>
            <a:endParaRPr lang="en-US" sz="2400" dirty="0"/>
          </a:p>
          <a:p>
            <a:r>
              <a:rPr lang="en-US" sz="2400" dirty="0"/>
              <a:t>zooplankton/larval fish </a:t>
            </a:r>
          </a:p>
          <a:p>
            <a:r>
              <a:rPr lang="en-US" sz="2400" dirty="0"/>
              <a:t>oysters  </a:t>
            </a:r>
            <a:endParaRPr lang="en-US" sz="2400" dirty="0" smtClean="0"/>
          </a:p>
          <a:p>
            <a:r>
              <a:rPr lang="en-US" sz="2400" dirty="0" smtClean="0"/>
              <a:t>tidal </a:t>
            </a:r>
            <a:r>
              <a:rPr lang="en-US" sz="2400" dirty="0"/>
              <a:t>marshes</a:t>
            </a:r>
          </a:p>
          <a:p>
            <a:r>
              <a:rPr lang="en-US" sz="2400" dirty="0"/>
              <a:t>submerged aquatic </a:t>
            </a:r>
            <a:r>
              <a:rPr lang="en-US" sz="2400" dirty="0" smtClean="0"/>
              <a:t>vegetation</a:t>
            </a:r>
            <a:endParaRPr lang="en-US" sz="2400"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24DD7C-F12D-4221-82E8-084DBB0EE8B9}" type="slidenum">
              <a:rPr kumimoji="0" lang="en-US" sz="1000" b="0" i="0" u="none" strike="noStrike" kern="1200" cap="none" spc="0" normalizeH="0" baseline="0" noProof="0" smtClean="0">
                <a:ln>
                  <a:noFill/>
                </a:ln>
                <a:solidFill>
                  <a:prstClr val="black">
                    <a:tint val="75000"/>
                  </a:prstClr>
                </a:solidFill>
                <a:effectLst/>
                <a:uLnTx/>
                <a:uFillTx/>
                <a:latin typeface="Century Gothic"/>
                <a:ea typeface="+mn-ea"/>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prstClr val="black">
                  <a:tint val="75000"/>
                </a:prstClr>
              </a:solidFill>
              <a:effectLst/>
              <a:uLnTx/>
              <a:uFillTx/>
              <a:latin typeface="Century Gothic"/>
              <a:ea typeface="+mn-ea"/>
            </a:endParaRPr>
          </a:p>
        </p:txBody>
      </p:sp>
      <p:sp>
        <p:nvSpPr>
          <p:cNvPr id="5" name="Content Placeholder 2"/>
          <p:cNvSpPr txBox="1">
            <a:spLocks/>
          </p:cNvSpPr>
          <p:nvPr/>
        </p:nvSpPr>
        <p:spPr>
          <a:xfrm>
            <a:off x="6419556" y="1518701"/>
            <a:ext cx="5464994" cy="4756913"/>
          </a:xfrm>
          <a:prstGeom prst="rect">
            <a:avLst/>
          </a:prstGeom>
        </p:spPr>
        <p:txBody>
          <a:bodyPr/>
          <a:lstStyle>
            <a:lvl1pPr marL="342900" indent="-3429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2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16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latin typeface="+mn-lt"/>
              </a:rPr>
              <a:t>turbidity</a:t>
            </a:r>
          </a:p>
          <a:p>
            <a:r>
              <a:rPr lang="en-US" dirty="0" smtClean="0">
                <a:latin typeface="+mn-lt"/>
              </a:rPr>
              <a:t>erosion/deposition balance </a:t>
            </a:r>
          </a:p>
          <a:p>
            <a:r>
              <a:rPr lang="en-US" dirty="0">
                <a:latin typeface="+mn-lt"/>
              </a:rPr>
              <a:t>persistent pollutants (e.g. PCBs, metals)</a:t>
            </a:r>
          </a:p>
          <a:p>
            <a:r>
              <a:rPr lang="en-US" dirty="0" err="1">
                <a:latin typeface="+mn-lt"/>
              </a:rPr>
              <a:t>microplastics</a:t>
            </a:r>
            <a:r>
              <a:rPr lang="en-US" dirty="0">
                <a:latin typeface="+mn-lt"/>
              </a:rPr>
              <a:t>, </a:t>
            </a:r>
            <a:r>
              <a:rPr lang="en-US" dirty="0" smtClean="0">
                <a:latin typeface="+mn-lt"/>
              </a:rPr>
              <a:t>floatables/garbage</a:t>
            </a:r>
          </a:p>
          <a:p>
            <a:r>
              <a:rPr lang="en-US" dirty="0">
                <a:latin typeface="+mn-lt"/>
              </a:rPr>
              <a:t>recreational water quality </a:t>
            </a:r>
          </a:p>
          <a:p>
            <a:r>
              <a:rPr lang="en-US" dirty="0">
                <a:latin typeface="+mn-lt"/>
              </a:rPr>
              <a:t>drinking water </a:t>
            </a:r>
            <a:r>
              <a:rPr lang="en-US" dirty="0" smtClean="0">
                <a:latin typeface="+mn-lt"/>
              </a:rPr>
              <a:t>quality</a:t>
            </a:r>
          </a:p>
          <a:p>
            <a:r>
              <a:rPr lang="en-US" dirty="0">
                <a:latin typeface="+mn-lt"/>
              </a:rPr>
              <a:t>physical appearance (e.g. tides, currents, ice, seasonal freshet flooding</a:t>
            </a:r>
            <a:r>
              <a:rPr lang="en-US" dirty="0" smtClean="0">
                <a:latin typeface="+mn-lt"/>
              </a:rPr>
              <a:t>)</a:t>
            </a:r>
          </a:p>
          <a:p>
            <a:r>
              <a:rPr lang="en-US" dirty="0" smtClean="0">
                <a:latin typeface="+mn-lt"/>
              </a:rPr>
              <a:t>commerce – shipping, cooling capacity for power plants </a:t>
            </a:r>
          </a:p>
          <a:p>
            <a:r>
              <a:rPr lang="en-US" dirty="0" smtClean="0">
                <a:latin typeface="+mn-lt"/>
              </a:rPr>
              <a:t>flood risk</a:t>
            </a:r>
            <a:endParaRPr lang="en-US" dirty="0">
              <a:latin typeface="+mn-lt"/>
            </a:endParaRPr>
          </a:p>
        </p:txBody>
      </p:sp>
    </p:spTree>
    <p:extLst>
      <p:ext uri="{BB962C8B-B14F-4D97-AF65-F5344CB8AC3E}">
        <p14:creationId xmlns:p14="http://schemas.microsoft.com/office/powerpoint/2010/main" val="24188898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1320" y="3382873"/>
            <a:ext cx="4641856" cy="1631216"/>
          </a:xfrm>
          <a:prstGeom prst="rect">
            <a:avLst/>
          </a:prstGeom>
        </p:spPr>
        <p:txBody>
          <a:bodyPr wrap="square">
            <a:spAutoFit/>
          </a:bodyPr>
          <a:lstStyle/>
          <a:p>
            <a:pPr>
              <a:lnSpc>
                <a:spcPct val="125000"/>
              </a:lnSpc>
            </a:pPr>
            <a:r>
              <a:rPr lang="en-US" sz="1600" dirty="0" smtClean="0">
                <a:latin typeface="verdana" panose="020B0604030504040204" pitchFamily="34" charset="0"/>
              </a:rPr>
              <a:t>Philip Orton</a:t>
            </a:r>
            <a:endParaRPr lang="en-US" sz="1600" dirty="0" smtClean="0">
              <a:latin typeface="Verdana" panose="020B0604030504040204" pitchFamily="34" charset="0"/>
            </a:endParaRPr>
          </a:p>
          <a:p>
            <a:pPr>
              <a:lnSpc>
                <a:spcPct val="125000"/>
              </a:lnSpc>
            </a:pPr>
            <a:r>
              <a:rPr lang="en-US" sz="1600" dirty="0" smtClean="0">
                <a:latin typeface="Verdana" panose="020B0604030504040204" pitchFamily="34" charset="0"/>
              </a:rPr>
              <a:t>Stevens Institute of Technology</a:t>
            </a:r>
          </a:p>
          <a:p>
            <a:pPr>
              <a:lnSpc>
                <a:spcPct val="125000"/>
              </a:lnSpc>
            </a:pPr>
            <a:endParaRPr lang="en-US" sz="1600" dirty="0">
              <a:latin typeface="Verdana" panose="020B0604030504040204" pitchFamily="34" charset="0"/>
            </a:endParaRPr>
          </a:p>
          <a:p>
            <a:pPr>
              <a:lnSpc>
                <a:spcPct val="125000"/>
              </a:lnSpc>
            </a:pPr>
            <a:r>
              <a:rPr lang="en-US" sz="1600" dirty="0" smtClean="0">
                <a:latin typeface="Verdana" panose="020B0604030504040204" pitchFamily="34" charset="0"/>
              </a:rPr>
              <a:t>With contributions from David Ralston, Woods Hole Oceanographic Institution</a:t>
            </a:r>
          </a:p>
        </p:txBody>
      </p:sp>
      <p:pic>
        <p:nvPicPr>
          <p:cNvPr id="1028" name="Picture 4"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184" y="5806639"/>
            <a:ext cx="1555855" cy="7916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stevens institute of technology"/>
          <p:cNvPicPr>
            <a:picLocks noChangeAspect="1" noChangeArrowheads="1"/>
          </p:cNvPicPr>
          <p:nvPr/>
        </p:nvPicPr>
        <p:blipFill rotWithShape="1">
          <a:blip r:embed="rId3">
            <a:extLst>
              <a:ext uri="{28A0092B-C50C-407E-A947-70E740481C1C}">
                <a14:useLocalDpi xmlns:a14="http://schemas.microsoft.com/office/drawing/2010/main" val="0"/>
              </a:ext>
            </a:extLst>
          </a:blip>
          <a:srcRect t="26373" b="29240"/>
          <a:stretch/>
        </p:blipFill>
        <p:spPr bwMode="auto">
          <a:xfrm>
            <a:off x="2185283" y="5851866"/>
            <a:ext cx="1579777" cy="70121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www.whoi.edu/graphics/images/LogoBlueTran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8128" y="5824805"/>
            <a:ext cx="827032" cy="755339"/>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4263189" y="2065421"/>
            <a:ext cx="1026695" cy="421105"/>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37534" y="348861"/>
            <a:ext cx="6280356" cy="1477328"/>
          </a:xfrm>
          <a:prstGeom prst="rect">
            <a:avLst/>
          </a:prstGeom>
        </p:spPr>
        <p:txBody>
          <a:bodyPr wrap="square">
            <a:spAutoFit/>
          </a:bodyPr>
          <a:lstStyle/>
          <a:p>
            <a:pPr>
              <a:lnSpc>
                <a:spcPct val="125000"/>
              </a:lnSpc>
            </a:pPr>
            <a:r>
              <a:rPr lang="en-US" sz="2400" dirty="0">
                <a:solidFill>
                  <a:schemeClr val="accent1">
                    <a:lumMod val="50000"/>
                  </a:schemeClr>
                </a:solidFill>
                <a:latin typeface="verdana" panose="020B0604030504040204" pitchFamily="34" charset="0"/>
              </a:rPr>
              <a:t>Part II:  </a:t>
            </a:r>
            <a:endParaRPr lang="en-US" sz="2400" dirty="0" smtClean="0">
              <a:solidFill>
                <a:schemeClr val="accent1">
                  <a:lumMod val="50000"/>
                </a:schemeClr>
              </a:solidFill>
              <a:latin typeface="verdana" panose="020B0604030504040204" pitchFamily="34" charset="0"/>
            </a:endParaRPr>
          </a:p>
          <a:p>
            <a:pPr>
              <a:lnSpc>
                <a:spcPct val="125000"/>
              </a:lnSpc>
            </a:pPr>
            <a:r>
              <a:rPr lang="en-US" sz="2400" dirty="0" smtClean="0">
                <a:solidFill>
                  <a:schemeClr val="accent1">
                    <a:lumMod val="50000"/>
                  </a:schemeClr>
                </a:solidFill>
                <a:latin typeface="verdana" panose="020B0604030504040204" pitchFamily="34" charset="0"/>
              </a:rPr>
              <a:t>Physical </a:t>
            </a:r>
            <a:r>
              <a:rPr lang="en-US" sz="2400" dirty="0">
                <a:solidFill>
                  <a:schemeClr val="accent1">
                    <a:lumMod val="50000"/>
                  </a:schemeClr>
                </a:solidFill>
                <a:latin typeface="verdana" panose="020B0604030504040204" pitchFamily="34" charset="0"/>
              </a:rPr>
              <a:t>effects of </a:t>
            </a:r>
            <a:r>
              <a:rPr lang="en-US" sz="2400" dirty="0" smtClean="0">
                <a:solidFill>
                  <a:schemeClr val="accent1">
                    <a:lumMod val="50000"/>
                  </a:schemeClr>
                </a:solidFill>
                <a:latin typeface="verdana" panose="020B0604030504040204" pitchFamily="34" charset="0"/>
              </a:rPr>
              <a:t>gated storm surge barriers on partially mixed estuaries</a:t>
            </a:r>
          </a:p>
        </p:txBody>
      </p:sp>
    </p:spTree>
    <p:extLst>
      <p:ext uri="{BB962C8B-B14F-4D97-AF65-F5344CB8AC3E}">
        <p14:creationId xmlns:p14="http://schemas.microsoft.com/office/powerpoint/2010/main" val="9247678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2830" t="4034" r="2680" b="4313"/>
          <a:stretch/>
        </p:blipFill>
        <p:spPr>
          <a:xfrm>
            <a:off x="656303" y="0"/>
            <a:ext cx="10972800" cy="6890903"/>
          </a:xfrm>
        </p:spPr>
      </p:pic>
      <p:sp>
        <p:nvSpPr>
          <p:cNvPr id="3" name="TextBox 2"/>
          <p:cNvSpPr txBox="1"/>
          <p:nvPr/>
        </p:nvSpPr>
        <p:spPr>
          <a:xfrm rot="-4200000">
            <a:off x="4255008" y="597409"/>
            <a:ext cx="1706880" cy="276999"/>
          </a:xfrm>
          <a:prstGeom prst="rect">
            <a:avLst/>
          </a:prstGeom>
          <a:noFill/>
        </p:spPr>
        <p:txBody>
          <a:bodyPr wrap="square" rtlCol="0">
            <a:spAutoFit/>
          </a:bodyPr>
          <a:lstStyle/>
          <a:p>
            <a:r>
              <a:rPr lang="en-US" sz="1200" dirty="0"/>
              <a:t>Hudson River</a:t>
            </a:r>
          </a:p>
        </p:txBody>
      </p:sp>
    </p:spTree>
    <p:extLst>
      <p:ext uri="{BB962C8B-B14F-4D97-AF65-F5344CB8AC3E}">
        <p14:creationId xmlns:p14="http://schemas.microsoft.com/office/powerpoint/2010/main" val="33277974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07" t="4042" r="2707" b="4216"/>
          <a:stretch/>
        </p:blipFill>
        <p:spPr>
          <a:xfrm>
            <a:off x="644430" y="0"/>
            <a:ext cx="10920713" cy="6858000"/>
          </a:xfrm>
          <a:prstGeom prst="rect">
            <a:avLst/>
          </a:prstGeom>
        </p:spPr>
      </p:pic>
      <p:sp>
        <p:nvSpPr>
          <p:cNvPr id="2" name="TextBox 1"/>
          <p:cNvSpPr txBox="1"/>
          <p:nvPr/>
        </p:nvSpPr>
        <p:spPr>
          <a:xfrm rot="-4200000">
            <a:off x="4412455" y="371333"/>
            <a:ext cx="1706880" cy="276999"/>
          </a:xfrm>
          <a:prstGeom prst="rect">
            <a:avLst/>
          </a:prstGeom>
          <a:noFill/>
        </p:spPr>
        <p:txBody>
          <a:bodyPr wrap="square" rtlCol="0">
            <a:spAutoFit/>
          </a:bodyPr>
          <a:lstStyle/>
          <a:p>
            <a:r>
              <a:rPr lang="en-US" sz="1200" dirty="0"/>
              <a:t>Hudson River</a:t>
            </a:r>
          </a:p>
        </p:txBody>
      </p:sp>
    </p:spTree>
    <p:extLst>
      <p:ext uri="{BB962C8B-B14F-4D97-AF65-F5344CB8AC3E}">
        <p14:creationId xmlns:p14="http://schemas.microsoft.com/office/powerpoint/2010/main" val="35674803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Gates are closed during storm surge conditions that exceed some management threshold.  Gate </a:t>
            </a:r>
            <a:r>
              <a:rPr lang="en-US" dirty="0"/>
              <a:t>closure</a:t>
            </a:r>
            <a:r>
              <a:rPr lang="en-US" dirty="0" smtClean="0"/>
              <a:t> …</a:t>
            </a:r>
          </a:p>
          <a:p>
            <a:pPr lvl="1"/>
            <a:r>
              <a:rPr lang="en-US" dirty="0" smtClean="0"/>
              <a:t>eliminates </a:t>
            </a:r>
            <a:r>
              <a:rPr lang="en-US" dirty="0"/>
              <a:t>tidal and surge </a:t>
            </a:r>
            <a:r>
              <a:rPr lang="en-US" dirty="0" smtClean="0"/>
              <a:t>forcing</a:t>
            </a:r>
          </a:p>
          <a:p>
            <a:pPr lvl="1"/>
            <a:r>
              <a:rPr lang="en-US" dirty="0" smtClean="0"/>
              <a:t>traps </a:t>
            </a:r>
            <a:r>
              <a:rPr lang="en-US" dirty="0"/>
              <a:t>river </a:t>
            </a:r>
            <a:r>
              <a:rPr lang="en-US" dirty="0" smtClean="0"/>
              <a:t>forcing</a:t>
            </a:r>
            <a:endParaRPr lang="en-US" dirty="0"/>
          </a:p>
          <a:p>
            <a:pPr lvl="1"/>
            <a:r>
              <a:rPr lang="en-US" dirty="0" smtClean="0"/>
              <a:t>stops </a:t>
            </a:r>
            <a:r>
              <a:rPr lang="en-US" dirty="0"/>
              <a:t>flooding!  </a:t>
            </a:r>
            <a:endParaRPr lang="en-US" dirty="0" smtClean="0"/>
          </a:p>
          <a:p>
            <a:pPr lvl="1"/>
            <a:r>
              <a:rPr lang="en-US" dirty="0" smtClean="0"/>
              <a:t>… but estuary circulation and stratification effects </a:t>
            </a:r>
            <a:r>
              <a:rPr lang="en-US" dirty="0"/>
              <a:t>are more complex, not studied as much</a:t>
            </a:r>
          </a:p>
          <a:p>
            <a:r>
              <a:rPr lang="en-US" dirty="0" smtClean="0"/>
              <a:t>Even </a:t>
            </a:r>
            <a:r>
              <a:rPr lang="en-US" dirty="0"/>
              <a:t>when the surge gates are open, fixed infrastructure </a:t>
            </a:r>
            <a:r>
              <a:rPr lang="en-US" dirty="0" smtClean="0"/>
              <a:t>remains in </a:t>
            </a:r>
            <a:r>
              <a:rPr lang="en-US" dirty="0"/>
              <a:t>place and partially </a:t>
            </a:r>
            <a:r>
              <a:rPr lang="en-US" dirty="0" smtClean="0"/>
              <a:t>obstructs the </a:t>
            </a:r>
            <a:r>
              <a:rPr lang="en-US" dirty="0"/>
              <a:t>waterway</a:t>
            </a:r>
          </a:p>
        </p:txBody>
      </p:sp>
      <p:sp>
        <p:nvSpPr>
          <p:cNvPr id="4" name="Title 1"/>
          <p:cNvSpPr>
            <a:spLocks noGrp="1"/>
          </p:cNvSpPr>
          <p:nvPr>
            <p:ph type="title"/>
          </p:nvPr>
        </p:nvSpPr>
        <p:spPr>
          <a:xfrm>
            <a:off x="563880" y="5292"/>
            <a:ext cx="11166909" cy="1325563"/>
          </a:xfrm>
        </p:spPr>
        <p:txBody>
          <a:bodyPr/>
          <a:lstStyle/>
          <a:p>
            <a:pPr algn="ctr"/>
            <a:r>
              <a:rPr lang="en-US" dirty="0"/>
              <a:t>Physical Estuary Effects </a:t>
            </a:r>
            <a:r>
              <a:rPr lang="en-US" dirty="0" smtClean="0"/>
              <a:t>of Surge Barriers</a:t>
            </a:r>
            <a:endParaRPr lang="en-US" dirty="0"/>
          </a:p>
        </p:txBody>
      </p:sp>
    </p:spTree>
    <p:extLst>
      <p:ext uri="{BB962C8B-B14F-4D97-AF65-F5344CB8AC3E}">
        <p14:creationId xmlns:p14="http://schemas.microsoft.com/office/powerpoint/2010/main" val="13686311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1" y="5292"/>
            <a:ext cx="10740188" cy="1325563"/>
          </a:xfrm>
        </p:spPr>
        <p:txBody>
          <a:bodyPr/>
          <a:lstStyle/>
          <a:p>
            <a:pPr algn="ctr"/>
            <a:r>
              <a:rPr lang="en-US" dirty="0"/>
              <a:t>Physical Estuary Effects </a:t>
            </a:r>
            <a:r>
              <a:rPr lang="en-US" dirty="0" smtClean="0"/>
              <a:t>of Open Surge Barriers</a:t>
            </a:r>
            <a:endParaRPr lang="en-US" dirty="0"/>
          </a:p>
        </p:txBody>
      </p:sp>
      <p:sp>
        <p:nvSpPr>
          <p:cNvPr id="3" name="Content Placeholder 2"/>
          <p:cNvSpPr>
            <a:spLocks noGrp="1"/>
          </p:cNvSpPr>
          <p:nvPr>
            <p:ph idx="1"/>
          </p:nvPr>
        </p:nvSpPr>
        <p:spPr>
          <a:xfrm>
            <a:off x="552704" y="1698135"/>
            <a:ext cx="10976864" cy="4767273"/>
          </a:xfrm>
        </p:spPr>
        <p:txBody>
          <a:bodyPr>
            <a:normAutofit fontScale="92500" lnSpcReduction="10000"/>
          </a:bodyPr>
          <a:lstStyle/>
          <a:p>
            <a:pPr>
              <a:lnSpc>
                <a:spcPct val="120000"/>
              </a:lnSpc>
            </a:pPr>
            <a:r>
              <a:rPr lang="en-US" dirty="0" smtClean="0"/>
              <a:t>The Hudson preliminary modeling </a:t>
            </a:r>
            <a:r>
              <a:rPr lang="en-US" dirty="0"/>
              <a:t>and </a:t>
            </a:r>
            <a:r>
              <a:rPr lang="en-US" dirty="0" smtClean="0"/>
              <a:t>past studies provided </a:t>
            </a:r>
            <a:r>
              <a:rPr lang="en-US" dirty="0"/>
              <a:t>consistent qualitative conclusions on the </a:t>
            </a:r>
            <a:r>
              <a:rPr lang="en-US" dirty="0" smtClean="0"/>
              <a:t>physical </a:t>
            </a:r>
            <a:r>
              <a:rPr lang="en-US" dirty="0"/>
              <a:t>estuary </a:t>
            </a:r>
            <a:r>
              <a:rPr lang="en-US" dirty="0" smtClean="0"/>
              <a:t>effects </a:t>
            </a:r>
            <a:r>
              <a:rPr lang="en-US" dirty="0"/>
              <a:t>of surge </a:t>
            </a:r>
            <a:r>
              <a:rPr lang="en-US" dirty="0" smtClean="0"/>
              <a:t>barriers</a:t>
            </a:r>
          </a:p>
          <a:p>
            <a:pPr>
              <a:lnSpc>
                <a:spcPct val="120000"/>
              </a:lnSpc>
            </a:pPr>
            <a:r>
              <a:rPr lang="en-US" dirty="0" smtClean="0"/>
              <a:t>The degree of effects can be small or large – depends on openness of barrier</a:t>
            </a:r>
          </a:p>
          <a:p>
            <a:pPr>
              <a:lnSpc>
                <a:spcPct val="120000"/>
              </a:lnSpc>
            </a:pPr>
            <a:r>
              <a:rPr lang="en-US" dirty="0" smtClean="0"/>
              <a:t>When a barrier system partially restricts estuary-ocean exchange</a:t>
            </a:r>
            <a:endParaRPr lang="en-US" dirty="0"/>
          </a:p>
          <a:p>
            <a:pPr lvl="1">
              <a:lnSpc>
                <a:spcPct val="120000"/>
              </a:lnSpc>
            </a:pPr>
            <a:r>
              <a:rPr lang="en-US" dirty="0" smtClean="0"/>
              <a:t>It leads to stronger </a:t>
            </a:r>
            <a:r>
              <a:rPr lang="en-US" dirty="0"/>
              <a:t>tidal currents and mixing near the barrier gate openings</a:t>
            </a:r>
          </a:p>
          <a:p>
            <a:pPr lvl="1">
              <a:lnSpc>
                <a:spcPct val="120000"/>
              </a:lnSpc>
            </a:pPr>
            <a:r>
              <a:rPr lang="en-US" dirty="0" smtClean="0"/>
              <a:t>Elsewhere, on spring tides it causes reductions </a:t>
            </a:r>
            <a:r>
              <a:rPr lang="en-US" dirty="0"/>
              <a:t>in </a:t>
            </a:r>
            <a:r>
              <a:rPr lang="en-US" dirty="0" smtClean="0"/>
              <a:t>tides, currents, mixing, and increases in stratification and salt intrusion</a:t>
            </a:r>
          </a:p>
          <a:p>
            <a:pPr lvl="1">
              <a:lnSpc>
                <a:spcPct val="120000"/>
              </a:lnSpc>
            </a:pPr>
            <a:r>
              <a:rPr lang="en-US" dirty="0" smtClean="0"/>
              <a:t>For a partially mixed estuary, these changes lead to longer residence times at most locations</a:t>
            </a:r>
          </a:p>
          <a:p>
            <a:pPr lvl="1">
              <a:lnSpc>
                <a:spcPct val="120000"/>
              </a:lnSpc>
            </a:pPr>
            <a:r>
              <a:rPr lang="en-US" dirty="0" smtClean="0"/>
              <a:t>However, for standing-wave estuaries or tide straits, different results may arise</a:t>
            </a:r>
          </a:p>
        </p:txBody>
      </p:sp>
      <p:sp>
        <p:nvSpPr>
          <p:cNvPr id="4" name="TextBox 3"/>
          <p:cNvSpPr txBox="1"/>
          <p:nvPr/>
        </p:nvSpPr>
        <p:spPr>
          <a:xfrm>
            <a:off x="3349492" y="1192697"/>
            <a:ext cx="7076660" cy="369332"/>
          </a:xfrm>
          <a:prstGeom prst="rect">
            <a:avLst/>
          </a:prstGeom>
          <a:noFill/>
        </p:spPr>
        <p:txBody>
          <a:bodyPr wrap="square" rtlCol="0">
            <a:spAutoFit/>
          </a:bodyPr>
          <a:lstStyle/>
          <a:p>
            <a:r>
              <a:rPr lang="en-US" dirty="0" smtClean="0"/>
              <a:t>(results from Orton and Ralston study, summer 2018)</a:t>
            </a:r>
            <a:endParaRPr lang="en-US" dirty="0"/>
          </a:p>
        </p:txBody>
      </p:sp>
    </p:spTree>
    <p:extLst>
      <p:ext uri="{BB962C8B-B14F-4D97-AF65-F5344CB8AC3E}">
        <p14:creationId xmlns:p14="http://schemas.microsoft.com/office/powerpoint/2010/main" val="11978062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Preliminary Modeling of Estuary </a:t>
            </a:r>
            <a:r>
              <a:rPr lang="en-US" dirty="0" smtClean="0"/>
              <a:t>Effects: </a:t>
            </a:r>
            <a:r>
              <a:rPr lang="en-US" dirty="0"/>
              <a:t>Experimental </a:t>
            </a:r>
            <a:r>
              <a:rPr lang="en-US" dirty="0" smtClean="0"/>
              <a:t>Setup (Summer 2018 research)</a:t>
            </a:r>
            <a:endParaRPr lang="en-US" dirty="0"/>
          </a:p>
        </p:txBody>
      </p:sp>
      <p:sp>
        <p:nvSpPr>
          <p:cNvPr id="3" name="Content Placeholder 2"/>
          <p:cNvSpPr>
            <a:spLocks noGrp="1"/>
          </p:cNvSpPr>
          <p:nvPr>
            <p:ph idx="1"/>
          </p:nvPr>
        </p:nvSpPr>
        <p:spPr>
          <a:xfrm>
            <a:off x="457202" y="1982285"/>
            <a:ext cx="11267855" cy="4351338"/>
          </a:xfrm>
        </p:spPr>
        <p:txBody>
          <a:bodyPr/>
          <a:lstStyle/>
          <a:p>
            <a:r>
              <a:rPr lang="en-US" sz="2400" dirty="0" smtClean="0">
                <a:latin typeface="Calibri" panose="020F0502020204030204" pitchFamily="34" charset="0"/>
                <a:ea typeface="Calibri" panose="020F0502020204030204" pitchFamily="34" charset="0"/>
                <a:cs typeface="Times New Roman" panose="02020603050405020304" pitchFamily="18" charset="0"/>
              </a:rPr>
              <a:t>We applied three existing well-tested models of the region and estuary</a:t>
            </a:r>
          </a:p>
          <a:p>
            <a:pPr lvl="1"/>
            <a:r>
              <a:rPr lang="en-US" sz="2000" dirty="0" smtClean="0">
                <a:latin typeface="Calibri" panose="020F0502020204030204" pitchFamily="34" charset="0"/>
                <a:ea typeface="Calibri" panose="020F0502020204030204" pitchFamily="34" charset="0"/>
                <a:cs typeface="Times New Roman" panose="02020603050405020304" pitchFamily="18" charset="0"/>
              </a:rPr>
              <a:t>Stevens ECOM/NYHOPS</a:t>
            </a:r>
            <a:r>
              <a:rPr lang="en-US" sz="2000" dirty="0">
                <a:latin typeface="Calibri" panose="020F0502020204030204" pitchFamily="34" charset="0"/>
                <a:ea typeface="Calibri" panose="020F0502020204030204" pitchFamily="34" charset="0"/>
                <a:cs typeface="Times New Roman" panose="02020603050405020304" pitchFamily="18" charset="0"/>
              </a:rPr>
              <a:t>, Woods </a:t>
            </a:r>
            <a:r>
              <a:rPr lang="en-US" sz="2000" dirty="0" smtClean="0">
                <a:latin typeface="Calibri" panose="020F0502020204030204" pitchFamily="34" charset="0"/>
                <a:ea typeface="Calibri" panose="020F0502020204030204" pitchFamily="34" charset="0"/>
                <a:cs typeface="Times New Roman" panose="02020603050405020304" pitchFamily="18" charset="0"/>
              </a:rPr>
              <a:t>Hole’s ROMS </a:t>
            </a:r>
            <a:r>
              <a:rPr lang="en-US" sz="2000" dirty="0">
                <a:latin typeface="Calibri" panose="020F0502020204030204" pitchFamily="34" charset="0"/>
                <a:ea typeface="Calibri" panose="020F0502020204030204" pitchFamily="34" charset="0"/>
                <a:cs typeface="Times New Roman" panose="02020603050405020304" pitchFamily="18" charset="0"/>
              </a:rPr>
              <a:t>and </a:t>
            </a:r>
            <a:r>
              <a:rPr lang="en-US" sz="2000" dirty="0" smtClean="0">
                <a:latin typeface="Calibri" panose="020F0502020204030204" pitchFamily="34" charset="0"/>
                <a:ea typeface="Calibri" panose="020F0502020204030204" pitchFamily="34" charset="0"/>
                <a:cs typeface="Times New Roman" panose="02020603050405020304" pitchFamily="18" charset="0"/>
              </a:rPr>
              <a:t>FEMA’s ADCIRC </a:t>
            </a:r>
          </a:p>
          <a:p>
            <a:pPr lvl="1"/>
            <a:r>
              <a:rPr lang="en-US" sz="2000" dirty="0" smtClean="0">
                <a:latin typeface="Calibri" panose="020F0502020204030204" pitchFamily="34" charset="0"/>
                <a:ea typeface="Calibri" panose="020F0502020204030204" pitchFamily="34" charset="0"/>
                <a:cs typeface="Times New Roman" panose="02020603050405020304" pitchFamily="18" charset="0"/>
              </a:rPr>
              <a:t>Tide simulations with mean streamflow</a:t>
            </a:r>
          </a:p>
          <a:p>
            <a:pPr>
              <a:lnSpc>
                <a:spcPct val="120000"/>
              </a:lnSpc>
            </a:pPr>
            <a:r>
              <a:rPr lang="en-US" sz="2400" dirty="0" smtClean="0"/>
              <a:t>Why “preliminary”?  To be certain you accurately simulate flows </a:t>
            </a:r>
            <a:r>
              <a:rPr lang="en-US" sz="2400" dirty="0"/>
              <a:t>through tide gates </a:t>
            </a:r>
            <a:r>
              <a:rPr lang="en-US" sz="2400" dirty="0" smtClean="0"/>
              <a:t>will require </a:t>
            </a:r>
            <a:r>
              <a:rPr lang="en-US" sz="2400" dirty="0"/>
              <a:t>developing one or more custom model grids</a:t>
            </a:r>
          </a:p>
          <a:p>
            <a:pPr lvl="1">
              <a:lnSpc>
                <a:spcPct val="120000"/>
              </a:lnSpc>
            </a:pPr>
            <a:r>
              <a:rPr lang="en-US" sz="2000" dirty="0"/>
              <a:t>If the main navigation gate is O(500) meters wide, you need O(50) meter resolution </a:t>
            </a:r>
          </a:p>
          <a:p>
            <a:pPr lvl="1">
              <a:lnSpc>
                <a:spcPct val="120000"/>
              </a:lnSpc>
            </a:pPr>
            <a:r>
              <a:rPr lang="en-US" sz="2000" dirty="0"/>
              <a:t>If flow gates are O(50) meters wide, you need O(5) meter resolution</a:t>
            </a:r>
          </a:p>
          <a:p>
            <a:r>
              <a:rPr lang="en-US" sz="2400" dirty="0" smtClean="0">
                <a:latin typeface="Calibri" panose="020F0502020204030204" pitchFamily="34" charset="0"/>
                <a:ea typeface="Calibri" panose="020F0502020204030204" pitchFamily="34" charset="0"/>
                <a:cs typeface="Times New Roman" panose="02020603050405020304" pitchFamily="18" charset="0"/>
              </a:rPr>
              <a:t>We studied hypothetical gated storm surge barriers between Sandy Hook and Rockaway Peninsula – </a:t>
            </a:r>
            <a:r>
              <a:rPr lang="en-US" sz="2400" dirty="0" err="1" smtClean="0">
                <a:latin typeface="Calibri" panose="020F0502020204030204" pitchFamily="34" charset="0"/>
                <a:ea typeface="Calibri" panose="020F0502020204030204" pitchFamily="34" charset="0"/>
                <a:cs typeface="Times New Roman" panose="02020603050405020304" pitchFamily="18" charset="0"/>
              </a:rPr>
              <a:t>Throgs</a:t>
            </a:r>
            <a:r>
              <a:rPr lang="en-US" sz="2400" dirty="0" smtClean="0">
                <a:latin typeface="Calibri" panose="020F0502020204030204" pitchFamily="34" charset="0"/>
                <a:ea typeface="Calibri" panose="020F0502020204030204" pitchFamily="34" charset="0"/>
                <a:cs typeface="Times New Roman" panose="02020603050405020304" pitchFamily="18" charset="0"/>
              </a:rPr>
              <a:t> Neck was left open</a:t>
            </a:r>
          </a:p>
          <a:p>
            <a:r>
              <a:rPr lang="en-US" sz="2400" dirty="0" smtClean="0">
                <a:latin typeface="Calibri" panose="020F0502020204030204" pitchFamily="34" charset="0"/>
                <a:ea typeface="Calibri" panose="020F0502020204030204" pitchFamily="34" charset="0"/>
                <a:cs typeface="Times New Roman" panose="02020603050405020304" pitchFamily="18" charset="0"/>
              </a:rPr>
              <a:t>Gated Flow Area is the relative (%) openness to flow – estimated here using cross-sectional area (CSA) across the inlet:    </a:t>
            </a:r>
            <a:r>
              <a:rPr lang="en-US" sz="2000" dirty="0" smtClean="0">
                <a:latin typeface="Calibri" panose="020F0502020204030204" pitchFamily="34" charset="0"/>
                <a:ea typeface="Calibri" panose="020F0502020204030204" pitchFamily="34" charset="0"/>
                <a:cs typeface="Times New Roman" panose="02020603050405020304" pitchFamily="18" charset="0"/>
              </a:rPr>
              <a:t>	GFA = </a:t>
            </a:r>
            <a:r>
              <a:rPr lang="en-US" sz="2000" dirty="0" err="1" smtClean="0">
                <a:latin typeface="Calibri" panose="020F0502020204030204" pitchFamily="34" charset="0"/>
                <a:ea typeface="Calibri" panose="020F0502020204030204" pitchFamily="34" charset="0"/>
                <a:cs typeface="Times New Roman" panose="02020603050405020304" pitchFamily="18" charset="0"/>
              </a:rPr>
              <a:t>CSA</a:t>
            </a:r>
            <a:r>
              <a:rPr lang="en-US" sz="2000" baseline="-25000" dirty="0" err="1" smtClean="0">
                <a:latin typeface="Calibri" panose="020F0502020204030204" pitchFamily="34" charset="0"/>
                <a:ea typeface="Calibri" panose="020F0502020204030204" pitchFamily="34" charset="0"/>
                <a:cs typeface="Times New Roman" panose="02020603050405020304" pitchFamily="18" charset="0"/>
              </a:rPr>
              <a:t>opengates</a:t>
            </a:r>
            <a:r>
              <a:rPr lang="en-US" sz="2000" baseline="-25000" dirty="0" smtClean="0">
                <a:latin typeface="Calibri" panose="020F0502020204030204" pitchFamily="34" charset="0"/>
                <a:ea typeface="Calibri" panose="020F0502020204030204" pitchFamily="34" charset="0"/>
                <a:cs typeface="Times New Roman" panose="02020603050405020304" pitchFamily="18" charset="0"/>
              </a:rPr>
              <a:t> </a:t>
            </a:r>
            <a:r>
              <a:rPr lang="en-US" sz="2000" dirty="0" smtClean="0">
                <a:latin typeface="Calibri" panose="020F0502020204030204" pitchFamily="34" charset="0"/>
                <a:ea typeface="Calibri" panose="020F0502020204030204" pitchFamily="34" charset="0"/>
                <a:cs typeface="Times New Roman" panose="02020603050405020304" pitchFamily="18" charset="0"/>
              </a:rPr>
              <a:t>/ </a:t>
            </a:r>
            <a:r>
              <a:rPr lang="en-US" sz="2000" dirty="0" err="1" smtClean="0">
                <a:latin typeface="Calibri" panose="020F0502020204030204" pitchFamily="34" charset="0"/>
                <a:ea typeface="Calibri" panose="020F0502020204030204" pitchFamily="34" charset="0"/>
                <a:cs typeface="Times New Roman" panose="02020603050405020304" pitchFamily="18" charset="0"/>
              </a:rPr>
              <a:t>CSA</a:t>
            </a:r>
            <a:r>
              <a:rPr lang="en-US" sz="2000" baseline="-25000" dirty="0" err="1" smtClean="0">
                <a:latin typeface="Calibri" panose="020F0502020204030204" pitchFamily="34" charset="0"/>
                <a:ea typeface="Calibri" panose="020F0502020204030204" pitchFamily="34" charset="0"/>
                <a:cs typeface="Times New Roman" panose="02020603050405020304" pitchFamily="18" charset="0"/>
              </a:rPr>
              <a:t>inlet</a:t>
            </a:r>
            <a:endParaRPr lang="en-US" baseline="-25000" dirty="0" smtClean="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89808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Introduction/Welcome</a:t>
            </a:r>
          </a:p>
        </p:txBody>
      </p:sp>
      <p:sp>
        <p:nvSpPr>
          <p:cNvPr id="3" name="Content Placeholder 2"/>
          <p:cNvSpPr>
            <a:spLocks noGrp="1"/>
          </p:cNvSpPr>
          <p:nvPr>
            <p:ph idx="1"/>
          </p:nvPr>
        </p:nvSpPr>
        <p:spPr>
          <a:xfrm>
            <a:off x="624113" y="1486962"/>
            <a:ext cx="10620829" cy="4570942"/>
          </a:xfrm>
        </p:spPr>
        <p:txBody>
          <a:bodyPr/>
          <a:lstStyle/>
          <a:p>
            <a:r>
              <a:rPr lang="en-US" sz="2000" dirty="0"/>
              <a:t>Welcome remarks (Philip Orton, Stevens Institute)</a:t>
            </a:r>
          </a:p>
          <a:p>
            <a:r>
              <a:rPr lang="en-US" sz="2000" dirty="0"/>
              <a:t>Agenda review and session ground rules (Bennett Brooks, Consensus Building Institute)</a:t>
            </a:r>
          </a:p>
          <a:p>
            <a:r>
              <a:rPr lang="en-US" sz="2000" dirty="0"/>
              <a:t>Scoping Session participant </a:t>
            </a:r>
            <a:r>
              <a:rPr lang="en-US" sz="2000" dirty="0" smtClean="0"/>
              <a:t>self-introductions</a:t>
            </a:r>
          </a:p>
          <a:p>
            <a:pPr marL="0" indent="0">
              <a:buNone/>
            </a:pPr>
            <a:endParaRPr lang="en-US" sz="2000" dirty="0"/>
          </a:p>
          <a:p>
            <a:pPr marL="0" indent="0">
              <a:buNone/>
            </a:pPr>
            <a:r>
              <a:rPr lang="en-US" sz="2000" dirty="0" smtClean="0"/>
              <a:t>Distributed Files (Handouts / Friday morning email):</a:t>
            </a:r>
          </a:p>
          <a:p>
            <a:r>
              <a:rPr lang="en-US" sz="2000" dirty="0" smtClean="0"/>
              <a:t>Today’s agenda</a:t>
            </a:r>
          </a:p>
          <a:p>
            <a:r>
              <a:rPr lang="en-US" sz="2000" dirty="0" smtClean="0"/>
              <a:t>Updated project description/fact sheet</a:t>
            </a:r>
          </a:p>
          <a:p>
            <a:r>
              <a:rPr lang="en-US" sz="2000" dirty="0" smtClean="0"/>
              <a:t>Scoping Session description</a:t>
            </a:r>
          </a:p>
          <a:p>
            <a:r>
              <a:rPr lang="en-US" sz="2000" dirty="0" smtClean="0"/>
              <a:t>Draft Scope of Work</a:t>
            </a:r>
          </a:p>
          <a:p>
            <a:r>
              <a:rPr lang="en-US" sz="2000" dirty="0" smtClean="0"/>
              <a:t>Project Advisory Committee (PAC) description (only by email)</a:t>
            </a:r>
            <a:endParaRPr lang="en-US" sz="2000"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24DD7C-F12D-4221-82E8-084DBB0EE8B9}" type="slidenum">
              <a:rPr kumimoji="0" lang="en-US" sz="1000" b="0" i="0" u="none" strike="noStrike" kern="1200" cap="none" spc="0" normalizeH="0" baseline="0" noProof="0" smtClean="0">
                <a:ln>
                  <a:noFill/>
                </a:ln>
                <a:solidFill>
                  <a:prstClr val="black">
                    <a:tint val="75000"/>
                  </a:prstClr>
                </a:solidFill>
                <a:effectLst/>
                <a:uLnTx/>
                <a:uFillTx/>
                <a:latin typeface="Century Gothic"/>
                <a:ea typeface="+mn-ea"/>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prstClr val="black">
                  <a:tint val="75000"/>
                </a:prstClr>
              </a:solidFill>
              <a:effectLst/>
              <a:uLnTx/>
              <a:uFillTx/>
              <a:latin typeface="Century Gothic"/>
              <a:ea typeface="+mn-ea"/>
            </a:endParaRPr>
          </a:p>
        </p:txBody>
      </p:sp>
    </p:spTree>
    <p:extLst>
      <p:ext uri="{BB962C8B-B14F-4D97-AF65-F5344CB8AC3E}">
        <p14:creationId xmlns:p14="http://schemas.microsoft.com/office/powerpoint/2010/main" val="28601473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3"/>
          <p:cNvSpPr txBox="1">
            <a:spLocks noChangeArrowheads="1"/>
          </p:cNvSpPr>
          <p:nvPr/>
        </p:nvSpPr>
        <p:spPr bwMode="auto">
          <a:xfrm>
            <a:off x="2117725" y="341313"/>
            <a:ext cx="184150" cy="366712"/>
          </a:xfrm>
          <a:prstGeom prst="rect">
            <a:avLst/>
          </a:prstGeom>
          <a:noFill/>
          <a:ln w="9525" algn="ctr">
            <a:noFill/>
            <a:miter lim="800000"/>
            <a:headEnd/>
            <a:tailEnd/>
          </a:ln>
        </p:spPr>
        <p:txBody>
          <a:bodyPr wrap="none">
            <a:spAutoFit/>
          </a:bodyPr>
          <a:lstStyle/>
          <a:p>
            <a:endParaRPr lang="en-US"/>
          </a:p>
        </p:txBody>
      </p:sp>
      <p:grpSp>
        <p:nvGrpSpPr>
          <p:cNvPr id="4" name="Group 10"/>
          <p:cNvGrpSpPr>
            <a:grpSpLocks/>
          </p:cNvGrpSpPr>
          <p:nvPr/>
        </p:nvGrpSpPr>
        <p:grpSpPr bwMode="auto">
          <a:xfrm>
            <a:off x="1600200" y="352426"/>
            <a:ext cx="9067800" cy="5895975"/>
            <a:chOff x="0" y="192"/>
            <a:chExt cx="5712" cy="3714"/>
          </a:xfrm>
        </p:grpSpPr>
        <p:pic>
          <p:nvPicPr>
            <p:cNvPr id="15369" name="Picture 5" descr="msl_domain"/>
            <p:cNvPicPr>
              <a:picLocks noChangeAspect="1" noChangeArrowheads="1"/>
            </p:cNvPicPr>
            <p:nvPr/>
          </p:nvPicPr>
          <p:blipFill>
            <a:blip r:embed="rId3" cstate="print"/>
            <a:srcRect/>
            <a:stretch>
              <a:fillRect/>
            </a:stretch>
          </p:blipFill>
          <p:spPr bwMode="auto">
            <a:xfrm>
              <a:off x="2850" y="192"/>
              <a:ext cx="2862" cy="3714"/>
            </a:xfrm>
            <a:prstGeom prst="rect">
              <a:avLst/>
            </a:prstGeom>
            <a:noFill/>
            <a:ln w="9525">
              <a:noFill/>
              <a:miter lim="800000"/>
              <a:headEnd/>
              <a:tailEnd/>
            </a:ln>
          </p:spPr>
        </p:pic>
        <p:pic>
          <p:nvPicPr>
            <p:cNvPr id="15370" name="Picture 7" descr="high_res"/>
            <p:cNvPicPr>
              <a:picLocks noChangeAspect="1" noChangeArrowheads="1"/>
            </p:cNvPicPr>
            <p:nvPr/>
          </p:nvPicPr>
          <p:blipFill>
            <a:blip r:embed="rId4" cstate="print"/>
            <a:srcRect/>
            <a:stretch>
              <a:fillRect/>
            </a:stretch>
          </p:blipFill>
          <p:spPr bwMode="auto">
            <a:xfrm>
              <a:off x="0" y="192"/>
              <a:ext cx="2862" cy="3714"/>
            </a:xfrm>
            <a:prstGeom prst="rect">
              <a:avLst/>
            </a:prstGeom>
            <a:noFill/>
            <a:ln w="9525">
              <a:noFill/>
              <a:miter lim="800000"/>
              <a:headEnd/>
              <a:tailEnd/>
            </a:ln>
          </p:spPr>
        </p:pic>
      </p:grpSp>
      <p:sp>
        <p:nvSpPr>
          <p:cNvPr id="15366" name="Rectangle 29"/>
          <p:cNvSpPr>
            <a:spLocks noChangeArrowheads="1"/>
          </p:cNvSpPr>
          <p:nvPr/>
        </p:nvSpPr>
        <p:spPr bwMode="auto">
          <a:xfrm>
            <a:off x="1676400" y="6172201"/>
            <a:ext cx="8229600" cy="411163"/>
          </a:xfrm>
          <a:prstGeom prst="rect">
            <a:avLst/>
          </a:prstGeom>
          <a:noFill/>
          <a:ln w="9525">
            <a:noFill/>
            <a:miter lim="800000"/>
            <a:headEnd/>
            <a:tailEnd/>
          </a:ln>
        </p:spPr>
        <p:txBody>
          <a:bodyPr/>
          <a:lstStyle/>
          <a:p>
            <a:pPr marL="342900" indent="-342900">
              <a:spcBef>
                <a:spcPct val="20000"/>
              </a:spcBef>
            </a:pPr>
            <a:r>
              <a:rPr lang="en-US" dirty="0"/>
              <a:t>High-resolution model grid (147x452 x10 vertical). 150,680 water cells</a:t>
            </a:r>
            <a:endParaRPr lang="en-US" sz="2000" dirty="0"/>
          </a:p>
        </p:txBody>
      </p:sp>
      <p:sp>
        <p:nvSpPr>
          <p:cNvPr id="36" name="TextBox 35"/>
          <p:cNvSpPr txBox="1"/>
          <p:nvPr/>
        </p:nvSpPr>
        <p:spPr>
          <a:xfrm>
            <a:off x="2460008" y="2250744"/>
            <a:ext cx="1447800" cy="381000"/>
          </a:xfrm>
          <a:prstGeom prst="rect">
            <a:avLst/>
          </a:prstGeom>
          <a:noFill/>
        </p:spPr>
        <p:txBody>
          <a:bodyPr wrap="square" rtlCol="0">
            <a:spAutoFit/>
          </a:bodyPr>
          <a:lstStyle/>
          <a:p>
            <a:r>
              <a:rPr lang="en-US" dirty="0"/>
              <a:t>Battery</a:t>
            </a:r>
          </a:p>
        </p:txBody>
      </p:sp>
      <p:sp>
        <p:nvSpPr>
          <p:cNvPr id="37" name="TextBox 36"/>
          <p:cNvSpPr txBox="1"/>
          <p:nvPr/>
        </p:nvSpPr>
        <p:spPr>
          <a:xfrm>
            <a:off x="8598243" y="2638425"/>
            <a:ext cx="1447800" cy="381000"/>
          </a:xfrm>
          <a:prstGeom prst="rect">
            <a:avLst/>
          </a:prstGeom>
          <a:noFill/>
        </p:spPr>
        <p:txBody>
          <a:bodyPr wrap="square" rtlCol="0">
            <a:spAutoFit/>
          </a:bodyPr>
          <a:lstStyle/>
          <a:p>
            <a:r>
              <a:rPr lang="en-US" dirty="0"/>
              <a:t>Battery</a:t>
            </a:r>
          </a:p>
        </p:txBody>
      </p:sp>
      <p:sp>
        <p:nvSpPr>
          <p:cNvPr id="39" name="Isosceles Triangle 38"/>
          <p:cNvSpPr/>
          <p:nvPr/>
        </p:nvSpPr>
        <p:spPr>
          <a:xfrm>
            <a:off x="3270912" y="2357346"/>
            <a:ext cx="152400" cy="1524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p:cNvSpPr/>
          <p:nvPr/>
        </p:nvSpPr>
        <p:spPr>
          <a:xfrm>
            <a:off x="8672385" y="3009126"/>
            <a:ext cx="152400" cy="1524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731008" y="1124712"/>
            <a:ext cx="1447800" cy="381000"/>
          </a:xfrm>
          <a:prstGeom prst="rect">
            <a:avLst/>
          </a:prstGeom>
          <a:noFill/>
        </p:spPr>
        <p:txBody>
          <a:bodyPr wrap="square" rtlCol="0">
            <a:spAutoFit/>
          </a:bodyPr>
          <a:lstStyle/>
          <a:p>
            <a:r>
              <a:rPr lang="en-US" dirty="0"/>
              <a:t>Albany</a:t>
            </a:r>
          </a:p>
        </p:txBody>
      </p:sp>
      <p:sp>
        <p:nvSpPr>
          <p:cNvPr id="23" name="Isosceles Triangle 22"/>
          <p:cNvSpPr/>
          <p:nvPr/>
        </p:nvSpPr>
        <p:spPr>
          <a:xfrm>
            <a:off x="3496056" y="1219200"/>
            <a:ext cx="152400" cy="1524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676400" y="39470"/>
            <a:ext cx="5029200" cy="646331"/>
          </a:xfrm>
          <a:prstGeom prst="rect">
            <a:avLst/>
          </a:prstGeom>
          <a:noFill/>
        </p:spPr>
        <p:txBody>
          <a:bodyPr wrap="square" rtlCol="0">
            <a:spAutoFit/>
          </a:bodyPr>
          <a:lstStyle/>
          <a:p>
            <a:r>
              <a:rPr lang="en-US" b="1" dirty="0"/>
              <a:t>Hydrodynamic MODEL</a:t>
            </a:r>
            <a:r>
              <a:rPr lang="en-US" dirty="0"/>
              <a:t>:  Stevens ECOM (sECOM)</a:t>
            </a:r>
          </a:p>
          <a:p>
            <a:r>
              <a:rPr lang="en-US" b="1" dirty="0"/>
              <a:t>The GRID/DOMAIN</a:t>
            </a:r>
            <a:r>
              <a:rPr lang="en-US" dirty="0"/>
              <a:t>:   NYHOPS</a:t>
            </a:r>
          </a:p>
        </p:txBody>
      </p:sp>
      <p:sp>
        <p:nvSpPr>
          <p:cNvPr id="24" name="TextBox 23"/>
          <p:cNvSpPr txBox="1"/>
          <p:nvPr/>
        </p:nvSpPr>
        <p:spPr>
          <a:xfrm>
            <a:off x="1693225" y="5038168"/>
            <a:ext cx="4724400" cy="1200329"/>
          </a:xfrm>
          <a:prstGeom prst="rect">
            <a:avLst/>
          </a:prstGeom>
          <a:noFill/>
        </p:spPr>
        <p:txBody>
          <a:bodyPr wrap="square" rtlCol="0">
            <a:spAutoFit/>
          </a:bodyPr>
          <a:lstStyle/>
          <a:p>
            <a:r>
              <a:rPr lang="en-US" dirty="0"/>
              <a:t>NY Harbor </a:t>
            </a:r>
            <a:r>
              <a:rPr lang="en-US" dirty="0" smtClean="0"/>
              <a:t>Observing </a:t>
            </a:r>
            <a:r>
              <a:rPr lang="en-US" dirty="0"/>
              <a:t>and Prediction System</a:t>
            </a:r>
          </a:p>
          <a:p>
            <a:r>
              <a:rPr lang="en-US" dirty="0"/>
              <a:t>Daily forecasts at </a:t>
            </a:r>
            <a:r>
              <a:rPr lang="en-US" dirty="0">
                <a:hlinkClick r:id="rId5"/>
              </a:rPr>
              <a:t>http://</a:t>
            </a:r>
            <a:r>
              <a:rPr lang="en-US" dirty="0" smtClean="0">
                <a:hlinkClick r:id="rId5"/>
              </a:rPr>
              <a:t>stevens.edu/NYHOPS</a:t>
            </a:r>
            <a:endParaRPr lang="en-US" dirty="0" smtClean="0"/>
          </a:p>
          <a:p>
            <a:r>
              <a:rPr lang="en-US" dirty="0" smtClean="0"/>
              <a:t>Stevens Flood Advisory System </a:t>
            </a:r>
            <a:r>
              <a:rPr lang="en-US" dirty="0" smtClean="0">
                <a:hlinkClick r:id="rId6"/>
              </a:rPr>
              <a:t>http://stevens.edu/SFAS</a:t>
            </a:r>
            <a:r>
              <a:rPr lang="en-US" dirty="0" smtClean="0"/>
              <a:t> </a:t>
            </a:r>
            <a:endParaRPr lang="en-US" dirty="0"/>
          </a:p>
        </p:txBody>
      </p:sp>
      <p:sp>
        <p:nvSpPr>
          <p:cNvPr id="25" name="Rectangle 24"/>
          <p:cNvSpPr/>
          <p:nvPr/>
        </p:nvSpPr>
        <p:spPr>
          <a:xfrm>
            <a:off x="1676400" y="6477000"/>
            <a:ext cx="8839200" cy="369332"/>
          </a:xfrm>
          <a:prstGeom prst="rect">
            <a:avLst/>
          </a:prstGeom>
        </p:spPr>
        <p:txBody>
          <a:bodyPr wrap="square">
            <a:spAutoFit/>
          </a:bodyPr>
          <a:lstStyle/>
          <a:p>
            <a:pPr marL="0" lvl="1" indent="-285750" defTabSz="4937125" fontAlgn="base">
              <a:spcBef>
                <a:spcPts val="900"/>
              </a:spcBef>
              <a:spcAft>
                <a:spcPct val="0"/>
              </a:spcAft>
              <a:defRPr/>
            </a:pPr>
            <a:r>
              <a:rPr lang="en-US" u="sng" kern="0" dirty="0"/>
              <a:t>Freshwater</a:t>
            </a:r>
            <a:r>
              <a:rPr lang="en-US" kern="0" dirty="0"/>
              <a:t>:  </a:t>
            </a:r>
            <a:r>
              <a:rPr lang="en-US" kern="0" dirty="0" err="1"/>
              <a:t>Gaged</a:t>
            </a:r>
            <a:r>
              <a:rPr lang="en-US" kern="0" dirty="0"/>
              <a:t> major </a:t>
            </a:r>
            <a:r>
              <a:rPr lang="en-US" kern="0" dirty="0" err="1"/>
              <a:t>tribs</a:t>
            </a:r>
            <a:r>
              <a:rPr lang="en-US" kern="0" dirty="0"/>
              <a:t> (93), estimated minor </a:t>
            </a:r>
            <a:r>
              <a:rPr lang="en-US" kern="0" dirty="0" err="1"/>
              <a:t>tribs</a:t>
            </a:r>
            <a:r>
              <a:rPr lang="en-US" kern="0" dirty="0"/>
              <a:t> (146), WWTP (241), rain-on-water</a:t>
            </a:r>
          </a:p>
        </p:txBody>
      </p:sp>
      <p:sp>
        <p:nvSpPr>
          <p:cNvPr id="26" name="TextBox 25"/>
          <p:cNvSpPr txBox="1"/>
          <p:nvPr/>
        </p:nvSpPr>
        <p:spPr>
          <a:xfrm>
            <a:off x="2133600" y="1877704"/>
            <a:ext cx="1447800" cy="381000"/>
          </a:xfrm>
          <a:prstGeom prst="rect">
            <a:avLst/>
          </a:prstGeom>
          <a:noFill/>
        </p:spPr>
        <p:txBody>
          <a:bodyPr wrap="square" rtlCol="0">
            <a:spAutoFit/>
          </a:bodyPr>
          <a:lstStyle/>
          <a:p>
            <a:r>
              <a:rPr lang="en-US" dirty="0"/>
              <a:t>West Point</a:t>
            </a:r>
          </a:p>
        </p:txBody>
      </p:sp>
      <p:sp>
        <p:nvSpPr>
          <p:cNvPr id="31" name="Isosceles Triangle 30"/>
          <p:cNvSpPr/>
          <p:nvPr/>
        </p:nvSpPr>
        <p:spPr>
          <a:xfrm>
            <a:off x="3279648" y="1972192"/>
            <a:ext cx="152400" cy="1524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E619D137-A23D-492E-A849-A6DFEEA2FFC7}" type="slidenum">
              <a:rPr lang="en-US" smtClean="0"/>
              <a:t>30</a:t>
            </a:fld>
            <a:endParaRPr lang="en-US"/>
          </a:p>
        </p:txBody>
      </p:sp>
    </p:spTree>
    <p:extLst>
      <p:ext uri="{BB962C8B-B14F-4D97-AF65-F5344CB8AC3E}">
        <p14:creationId xmlns:p14="http://schemas.microsoft.com/office/powerpoint/2010/main" val="1017721729"/>
      </p:ext>
    </p:extLst>
  </p:cSld>
  <p:clrMapOvr>
    <a:masterClrMapping/>
  </p:clrMapOvr>
  <p:transition advTm="77438"/>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Control Grid: </a:t>
            </a:r>
            <a:r>
              <a:rPr lang="en-US" dirty="0" err="1" smtClean="0"/>
              <a:t>sECOM</a:t>
            </a:r>
            <a:r>
              <a:rPr lang="en-US" dirty="0" smtClean="0"/>
              <a:t>/NYHOPS </a:t>
            </a:r>
            <a:r>
              <a:rPr lang="en-US" dirty="0"/>
              <a:t>(</a:t>
            </a:r>
            <a:r>
              <a:rPr lang="en-US" dirty="0">
                <a:solidFill>
                  <a:srgbClr val="FF0000"/>
                </a:solidFill>
              </a:rPr>
              <a:t>GFA 100</a:t>
            </a:r>
            <a:r>
              <a:rPr lang="en-US" dirty="0" smtClean="0">
                <a:solidFill>
                  <a:srgbClr val="FF0000"/>
                </a:solidFill>
              </a:rPr>
              <a:t>%</a:t>
            </a:r>
            <a:r>
              <a:rPr lang="en-US" dirty="0" smtClean="0"/>
              <a:t>)</a:t>
            </a:r>
            <a:endParaRPr lang="en-US" dirty="0"/>
          </a:p>
        </p:txBody>
      </p:sp>
      <p:sp>
        <p:nvSpPr>
          <p:cNvPr id="5" name="Footer Placeholder 4"/>
          <p:cNvSpPr>
            <a:spLocks noGrp="1"/>
          </p:cNvSpPr>
          <p:nvPr>
            <p:ph type="ftr" sz="quarter" idx="11"/>
          </p:nvPr>
        </p:nvSpPr>
        <p:spPr/>
        <p:txBody>
          <a:bodyPr/>
          <a:lstStyle/>
          <a:p>
            <a:r>
              <a:rPr lang="en-US" smtClean="0"/>
              <a:t>Philip Orton, Stevens Institute of Technology</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2128" y="1368552"/>
            <a:ext cx="7315200" cy="5486400"/>
          </a:xfrm>
          <a:prstGeom prst="rect">
            <a:avLst/>
          </a:prstGeom>
        </p:spPr>
      </p:pic>
      <p:sp>
        <p:nvSpPr>
          <p:cNvPr id="4" name="TextBox 3"/>
          <p:cNvSpPr txBox="1"/>
          <p:nvPr/>
        </p:nvSpPr>
        <p:spPr>
          <a:xfrm>
            <a:off x="8363712" y="1706615"/>
            <a:ext cx="2202688" cy="2308324"/>
          </a:xfrm>
          <a:prstGeom prst="rect">
            <a:avLst/>
          </a:prstGeom>
          <a:noFill/>
        </p:spPr>
        <p:txBody>
          <a:bodyPr wrap="square" rtlCol="0">
            <a:spAutoFit/>
          </a:bodyPr>
          <a:lstStyle/>
          <a:p>
            <a:r>
              <a:rPr lang="en-US" dirty="0"/>
              <a:t>NYHOPS model grid/domain</a:t>
            </a:r>
          </a:p>
          <a:p>
            <a:endParaRPr lang="en-US" dirty="0"/>
          </a:p>
          <a:p>
            <a:r>
              <a:rPr lang="en-US" dirty="0"/>
              <a:t>Total cross-sectional area at inlet between Rockaways and Sandy Hook in NYHOPS is 80000 m</a:t>
            </a:r>
            <a:r>
              <a:rPr lang="en-US" baseline="30000" dirty="0"/>
              <a:t>2</a:t>
            </a:r>
            <a:r>
              <a:rPr lang="en-US" dirty="0"/>
              <a:t>.</a:t>
            </a:r>
          </a:p>
        </p:txBody>
      </p:sp>
      <p:sp>
        <p:nvSpPr>
          <p:cNvPr id="6" name="Slide Number Placeholder 5"/>
          <p:cNvSpPr>
            <a:spLocks noGrp="1"/>
          </p:cNvSpPr>
          <p:nvPr>
            <p:ph type="sldNum" sz="quarter" idx="12"/>
          </p:nvPr>
        </p:nvSpPr>
        <p:spPr/>
        <p:txBody>
          <a:bodyPr/>
          <a:lstStyle/>
          <a:p>
            <a:fld id="{E619D137-A23D-492E-A849-A6DFEEA2FFC7}" type="slidenum">
              <a:rPr lang="en-US" smtClean="0"/>
              <a:t>31</a:t>
            </a:fld>
            <a:endParaRPr lang="en-US"/>
          </a:p>
        </p:txBody>
      </p:sp>
    </p:spTree>
    <p:extLst>
      <p:ext uri="{BB962C8B-B14F-4D97-AF65-F5344CB8AC3E}">
        <p14:creationId xmlns:p14="http://schemas.microsoft.com/office/powerpoint/2010/main" val="13239926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8011" y="1369283"/>
            <a:ext cx="7315200" cy="5486400"/>
          </a:xfrm>
          <a:prstGeom prst="rect">
            <a:avLst/>
          </a:prstGeom>
        </p:spPr>
      </p:pic>
      <p:sp>
        <p:nvSpPr>
          <p:cNvPr id="2" name="Title 1"/>
          <p:cNvSpPr>
            <a:spLocks noGrp="1"/>
          </p:cNvSpPr>
          <p:nvPr>
            <p:ph type="title"/>
          </p:nvPr>
        </p:nvSpPr>
        <p:spPr>
          <a:xfrm>
            <a:off x="2152650" y="-8423"/>
            <a:ext cx="7886700" cy="1325563"/>
          </a:xfrm>
        </p:spPr>
        <p:txBody>
          <a:bodyPr/>
          <a:lstStyle/>
          <a:p>
            <a:pPr algn="ctr"/>
            <a:r>
              <a:rPr lang="en-US" dirty="0" err="1" smtClean="0"/>
              <a:t>sECOM</a:t>
            </a:r>
            <a:r>
              <a:rPr lang="en-US" dirty="0" smtClean="0"/>
              <a:t>/NYHOPS: GFA 62%</a:t>
            </a:r>
            <a:endParaRPr lang="en-US" dirty="0"/>
          </a:p>
        </p:txBody>
      </p:sp>
      <p:sp>
        <p:nvSpPr>
          <p:cNvPr id="6" name="TextBox 5"/>
          <p:cNvSpPr txBox="1"/>
          <p:nvPr/>
        </p:nvSpPr>
        <p:spPr>
          <a:xfrm>
            <a:off x="8363712" y="1706615"/>
            <a:ext cx="2202688" cy="1754326"/>
          </a:xfrm>
          <a:prstGeom prst="rect">
            <a:avLst/>
          </a:prstGeom>
          <a:noFill/>
        </p:spPr>
        <p:txBody>
          <a:bodyPr wrap="square" rtlCol="0">
            <a:spAutoFit/>
          </a:bodyPr>
          <a:lstStyle/>
          <a:p>
            <a:r>
              <a:rPr lang="en-US" dirty="0"/>
              <a:t>10m high blockages to cells in ungated, closed areas of barrier.  </a:t>
            </a:r>
          </a:p>
          <a:p>
            <a:endParaRPr lang="en-US" dirty="0"/>
          </a:p>
          <a:p>
            <a:endParaRPr lang="en-US" dirty="0"/>
          </a:p>
        </p:txBody>
      </p:sp>
      <p:sp>
        <p:nvSpPr>
          <p:cNvPr id="4" name="Slide Number Placeholder 3"/>
          <p:cNvSpPr>
            <a:spLocks noGrp="1"/>
          </p:cNvSpPr>
          <p:nvPr>
            <p:ph type="sldNum" sz="quarter" idx="12"/>
          </p:nvPr>
        </p:nvSpPr>
        <p:spPr/>
        <p:txBody>
          <a:bodyPr/>
          <a:lstStyle/>
          <a:p>
            <a:fld id="{E619D137-A23D-492E-A849-A6DFEEA2FFC7}" type="slidenum">
              <a:rPr lang="en-US" smtClean="0"/>
              <a:t>32</a:t>
            </a:fld>
            <a:endParaRPr lang="en-US"/>
          </a:p>
        </p:txBody>
      </p:sp>
    </p:spTree>
    <p:extLst>
      <p:ext uri="{BB962C8B-B14F-4D97-AF65-F5344CB8AC3E}">
        <p14:creationId xmlns:p14="http://schemas.microsoft.com/office/powerpoint/2010/main" val="7910259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6029" y="1371600"/>
            <a:ext cx="7315200" cy="5486400"/>
          </a:xfrm>
          <a:prstGeom prst="rect">
            <a:avLst/>
          </a:prstGeom>
        </p:spPr>
      </p:pic>
      <p:sp>
        <p:nvSpPr>
          <p:cNvPr id="7" name="Title 1"/>
          <p:cNvSpPr txBox="1">
            <a:spLocks/>
          </p:cNvSpPr>
          <p:nvPr/>
        </p:nvSpPr>
        <p:spPr>
          <a:xfrm>
            <a:off x="2152650" y="-8423"/>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smtClean="0"/>
              <a:t>sECOM</a:t>
            </a:r>
            <a:r>
              <a:rPr lang="en-US" dirty="0" smtClean="0"/>
              <a:t>/NYHOPS : GFA 44</a:t>
            </a:r>
            <a:r>
              <a:rPr lang="en-US" dirty="0"/>
              <a:t>%</a:t>
            </a:r>
          </a:p>
        </p:txBody>
      </p:sp>
      <p:sp>
        <p:nvSpPr>
          <p:cNvPr id="5" name="TextBox 4"/>
          <p:cNvSpPr txBox="1"/>
          <p:nvPr/>
        </p:nvSpPr>
        <p:spPr>
          <a:xfrm>
            <a:off x="8363712" y="1706615"/>
            <a:ext cx="2202688" cy="1754326"/>
          </a:xfrm>
          <a:prstGeom prst="rect">
            <a:avLst/>
          </a:prstGeom>
          <a:noFill/>
        </p:spPr>
        <p:txBody>
          <a:bodyPr wrap="square" rtlCol="0">
            <a:spAutoFit/>
          </a:bodyPr>
          <a:lstStyle/>
          <a:p>
            <a:r>
              <a:rPr lang="en-US" dirty="0"/>
              <a:t>10m high blockages to cells in ungated, closed areas of barrier.  </a:t>
            </a:r>
          </a:p>
          <a:p>
            <a:endParaRPr lang="en-US" dirty="0"/>
          </a:p>
          <a:p>
            <a:endParaRPr lang="en-US" dirty="0"/>
          </a:p>
        </p:txBody>
      </p:sp>
      <p:sp>
        <p:nvSpPr>
          <p:cNvPr id="4" name="Slide Number Placeholder 3"/>
          <p:cNvSpPr>
            <a:spLocks noGrp="1"/>
          </p:cNvSpPr>
          <p:nvPr>
            <p:ph type="sldNum" sz="quarter" idx="12"/>
          </p:nvPr>
        </p:nvSpPr>
        <p:spPr/>
        <p:txBody>
          <a:bodyPr/>
          <a:lstStyle/>
          <a:p>
            <a:fld id="{E619D137-A23D-492E-A849-A6DFEEA2FFC7}" type="slidenum">
              <a:rPr lang="en-US" smtClean="0"/>
              <a:t>33</a:t>
            </a:fld>
            <a:endParaRPr lang="en-US"/>
          </a:p>
        </p:txBody>
      </p:sp>
    </p:spTree>
    <p:extLst>
      <p:ext uri="{BB962C8B-B14F-4D97-AF65-F5344CB8AC3E}">
        <p14:creationId xmlns:p14="http://schemas.microsoft.com/office/powerpoint/2010/main" val="10287443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176" y="10194"/>
            <a:ext cx="10681448" cy="1325563"/>
          </a:xfrm>
        </p:spPr>
        <p:txBody>
          <a:bodyPr>
            <a:normAutofit/>
          </a:bodyPr>
          <a:lstStyle/>
          <a:p>
            <a:pPr algn="ctr"/>
            <a:r>
              <a:rPr lang="en-US" sz="3200" dirty="0"/>
              <a:t>Tides: Control </a:t>
            </a:r>
            <a:r>
              <a:rPr lang="en-US" sz="3200" dirty="0" smtClean="0"/>
              <a:t>(GFA 100</a:t>
            </a:r>
            <a:r>
              <a:rPr lang="en-US" sz="3200" dirty="0"/>
              <a:t>%), </a:t>
            </a:r>
            <a:r>
              <a:rPr lang="en-US" sz="3200" dirty="0" smtClean="0"/>
              <a:t>GFA 62% and 34%</a:t>
            </a:r>
            <a:endParaRPr lang="en-US" sz="3200" dirty="0"/>
          </a:p>
        </p:txBody>
      </p:sp>
      <p:grpSp>
        <p:nvGrpSpPr>
          <p:cNvPr id="3" name="Group 2"/>
          <p:cNvGrpSpPr/>
          <p:nvPr/>
        </p:nvGrpSpPr>
        <p:grpSpPr>
          <a:xfrm>
            <a:off x="1989624" y="948936"/>
            <a:ext cx="7315200" cy="5486400"/>
            <a:chOff x="1940856" y="948936"/>
            <a:chExt cx="7315200" cy="54864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0856" y="948936"/>
              <a:ext cx="7315200" cy="5486400"/>
            </a:xfrm>
            <a:prstGeom prst="rect">
              <a:avLst/>
            </a:prstGeom>
          </p:spPr>
        </p:pic>
        <p:sp>
          <p:nvSpPr>
            <p:cNvPr id="6" name="TextBox 5"/>
            <p:cNvSpPr txBox="1"/>
            <p:nvPr/>
          </p:nvSpPr>
          <p:spPr>
            <a:xfrm>
              <a:off x="3577150" y="1681957"/>
              <a:ext cx="768634" cy="415498"/>
            </a:xfrm>
            <a:prstGeom prst="rect">
              <a:avLst/>
            </a:prstGeom>
            <a:solidFill>
              <a:schemeClr val="bg1"/>
            </a:solidFill>
          </p:spPr>
          <p:txBody>
            <a:bodyPr wrap="square" rtlCol="0">
              <a:spAutoFit/>
            </a:bodyPr>
            <a:lstStyle/>
            <a:p>
              <a:r>
                <a:rPr lang="en-US" sz="1050" dirty="0" smtClean="0"/>
                <a:t>GFA 62%</a:t>
              </a:r>
            </a:p>
            <a:p>
              <a:r>
                <a:rPr lang="en-US" sz="1050" dirty="0" smtClean="0"/>
                <a:t>GFA 34%</a:t>
              </a:r>
              <a:endParaRPr lang="en-US" sz="1050" dirty="0"/>
            </a:p>
          </p:txBody>
        </p:sp>
      </p:grpSp>
      <p:sp>
        <p:nvSpPr>
          <p:cNvPr id="4" name="TextBox 3"/>
          <p:cNvSpPr txBox="1"/>
          <p:nvPr/>
        </p:nvSpPr>
        <p:spPr>
          <a:xfrm>
            <a:off x="8829335" y="1756527"/>
            <a:ext cx="3009097" cy="2585323"/>
          </a:xfrm>
          <a:prstGeom prst="rect">
            <a:avLst/>
          </a:prstGeom>
          <a:noFill/>
        </p:spPr>
        <p:txBody>
          <a:bodyPr wrap="square" rtlCol="0">
            <a:spAutoFit/>
          </a:bodyPr>
          <a:lstStyle/>
          <a:p>
            <a:r>
              <a:rPr lang="en-US" dirty="0"/>
              <a:t>Control tide range over final tidal month was 1.35 m.</a:t>
            </a:r>
          </a:p>
          <a:p>
            <a:endParaRPr lang="en-US" dirty="0"/>
          </a:p>
          <a:p>
            <a:r>
              <a:rPr lang="en-US" dirty="0" smtClean="0"/>
              <a:t>GFA 62% - </a:t>
            </a:r>
            <a:r>
              <a:rPr lang="en-US" dirty="0"/>
              <a:t>tide range is 1.28 </a:t>
            </a:r>
            <a:endParaRPr lang="en-US" dirty="0" smtClean="0"/>
          </a:p>
          <a:p>
            <a:r>
              <a:rPr lang="en-US" dirty="0" smtClean="0">
                <a:sym typeface="Wingdings" panose="05000000000000000000" pitchFamily="2" charset="2"/>
              </a:rPr>
              <a:t> </a:t>
            </a:r>
            <a:r>
              <a:rPr lang="en-US" dirty="0"/>
              <a:t>95% tide range conveyance</a:t>
            </a:r>
          </a:p>
          <a:p>
            <a:endParaRPr lang="en-US" dirty="0"/>
          </a:p>
          <a:p>
            <a:r>
              <a:rPr lang="en-US" dirty="0" smtClean="0"/>
              <a:t>GFA 34% - tide </a:t>
            </a:r>
            <a:r>
              <a:rPr lang="en-US" dirty="0"/>
              <a:t>range is 1.12 m </a:t>
            </a:r>
            <a:endParaRPr lang="en-US" dirty="0" smtClean="0"/>
          </a:p>
          <a:p>
            <a:r>
              <a:rPr lang="en-US" dirty="0" smtClean="0">
                <a:sym typeface="Wingdings" panose="05000000000000000000" pitchFamily="2" charset="2"/>
              </a:rPr>
              <a:t> </a:t>
            </a:r>
            <a:r>
              <a:rPr lang="en-US" dirty="0">
                <a:sym typeface="Wingdings" panose="05000000000000000000" pitchFamily="2" charset="2"/>
              </a:rPr>
              <a:t>8</a:t>
            </a:r>
            <a:r>
              <a:rPr lang="en-US" dirty="0"/>
              <a:t>3</a:t>
            </a:r>
            <a:r>
              <a:rPr lang="en-US" dirty="0" smtClean="0"/>
              <a:t>% tide range conveyance</a:t>
            </a:r>
            <a:endParaRPr lang="en-US" dirty="0"/>
          </a:p>
          <a:p>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6259" t="5187" r="20428" b="10035"/>
          <a:stretch/>
        </p:blipFill>
        <p:spPr>
          <a:xfrm>
            <a:off x="112058" y="1681957"/>
            <a:ext cx="2097741" cy="2106706"/>
          </a:xfrm>
          <a:prstGeom prst="rect">
            <a:avLst/>
          </a:prstGeom>
        </p:spPr>
      </p:pic>
      <p:sp>
        <p:nvSpPr>
          <p:cNvPr id="10" name="Oval 9"/>
          <p:cNvSpPr/>
          <p:nvPr/>
        </p:nvSpPr>
        <p:spPr>
          <a:xfrm>
            <a:off x="1194696" y="2011859"/>
            <a:ext cx="80683" cy="986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Arrow Connector 11"/>
          <p:cNvCxnSpPr/>
          <p:nvPr/>
        </p:nvCxnSpPr>
        <p:spPr>
          <a:xfrm>
            <a:off x="1275379" y="2087494"/>
            <a:ext cx="1552448" cy="34907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62560" y="1483360"/>
            <a:ext cx="1877568" cy="276999"/>
          </a:xfrm>
          <a:prstGeom prst="rect">
            <a:avLst/>
          </a:prstGeom>
          <a:noFill/>
        </p:spPr>
        <p:txBody>
          <a:bodyPr wrap="square" rtlCol="0">
            <a:spAutoFit/>
          </a:bodyPr>
          <a:lstStyle/>
          <a:p>
            <a:r>
              <a:rPr lang="en-US" sz="1200" dirty="0" smtClean="0"/>
              <a:t>Northern Manhattan Site</a:t>
            </a:r>
            <a:endParaRPr lang="en-US" sz="1200" dirty="0"/>
          </a:p>
        </p:txBody>
      </p:sp>
      <p:sp>
        <p:nvSpPr>
          <p:cNvPr id="17" name="Slide Number Placeholder 16"/>
          <p:cNvSpPr>
            <a:spLocks noGrp="1"/>
          </p:cNvSpPr>
          <p:nvPr>
            <p:ph type="sldNum" sz="quarter" idx="12"/>
          </p:nvPr>
        </p:nvSpPr>
        <p:spPr/>
        <p:txBody>
          <a:bodyPr/>
          <a:lstStyle/>
          <a:p>
            <a:fld id="{E619D137-A23D-492E-A849-A6DFEEA2FFC7}" type="slidenum">
              <a:rPr lang="en-US" smtClean="0"/>
              <a:t>34</a:t>
            </a:fld>
            <a:endParaRPr lang="en-US"/>
          </a:p>
        </p:txBody>
      </p:sp>
      <p:sp>
        <p:nvSpPr>
          <p:cNvPr id="7" name="TextBox 6"/>
          <p:cNvSpPr txBox="1"/>
          <p:nvPr/>
        </p:nvSpPr>
        <p:spPr>
          <a:xfrm>
            <a:off x="3035808" y="6059424"/>
            <a:ext cx="1215136" cy="369332"/>
          </a:xfrm>
          <a:prstGeom prst="rect">
            <a:avLst/>
          </a:prstGeom>
          <a:noFill/>
        </p:spPr>
        <p:txBody>
          <a:bodyPr wrap="square" rtlCol="0">
            <a:spAutoFit/>
          </a:bodyPr>
          <a:lstStyle/>
          <a:p>
            <a:r>
              <a:rPr lang="en-US" dirty="0" smtClean="0"/>
              <a:t>NEAP</a:t>
            </a:r>
            <a:endParaRPr lang="en-US" dirty="0"/>
          </a:p>
        </p:txBody>
      </p:sp>
      <p:sp>
        <p:nvSpPr>
          <p:cNvPr id="13" name="TextBox 12"/>
          <p:cNvSpPr txBox="1"/>
          <p:nvPr/>
        </p:nvSpPr>
        <p:spPr>
          <a:xfrm>
            <a:off x="7650480" y="6069584"/>
            <a:ext cx="1215136" cy="369332"/>
          </a:xfrm>
          <a:prstGeom prst="rect">
            <a:avLst/>
          </a:prstGeom>
          <a:noFill/>
        </p:spPr>
        <p:txBody>
          <a:bodyPr wrap="square" rtlCol="0">
            <a:spAutoFit/>
          </a:bodyPr>
          <a:lstStyle/>
          <a:p>
            <a:r>
              <a:rPr lang="en-US" dirty="0" smtClean="0"/>
              <a:t>SPRING</a:t>
            </a:r>
            <a:endParaRPr lang="en-US" dirty="0"/>
          </a:p>
        </p:txBody>
      </p:sp>
    </p:spTree>
    <p:extLst>
      <p:ext uri="{BB962C8B-B14F-4D97-AF65-F5344CB8AC3E}">
        <p14:creationId xmlns:p14="http://schemas.microsoft.com/office/powerpoint/2010/main" val="18761775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5298"/>
            <a:ext cx="7886700" cy="1325563"/>
          </a:xfrm>
        </p:spPr>
        <p:txBody>
          <a:bodyPr/>
          <a:lstStyle/>
          <a:p>
            <a:pPr algn="ctr"/>
            <a:r>
              <a:rPr lang="en-US" dirty="0" smtClean="0"/>
              <a:t>GFA vs Tide Conveyance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702" y="1124939"/>
            <a:ext cx="7314595" cy="5485946"/>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6259" t="5187" r="20428" b="10035"/>
          <a:stretch/>
        </p:blipFill>
        <p:spPr>
          <a:xfrm>
            <a:off x="286810" y="1905477"/>
            <a:ext cx="2097741" cy="2106706"/>
          </a:xfrm>
          <a:prstGeom prst="rect">
            <a:avLst/>
          </a:prstGeom>
        </p:spPr>
      </p:pic>
      <p:sp>
        <p:nvSpPr>
          <p:cNvPr id="7" name="Oval 6"/>
          <p:cNvSpPr/>
          <p:nvPr/>
        </p:nvSpPr>
        <p:spPr>
          <a:xfrm>
            <a:off x="1369448" y="2235379"/>
            <a:ext cx="80683" cy="9861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9233408" y="2458720"/>
            <a:ext cx="2690368" cy="1200329"/>
          </a:xfrm>
          <a:prstGeom prst="rect">
            <a:avLst/>
          </a:prstGeom>
          <a:noFill/>
        </p:spPr>
        <p:txBody>
          <a:bodyPr wrap="square" rtlCol="0">
            <a:spAutoFit/>
          </a:bodyPr>
          <a:lstStyle/>
          <a:p>
            <a:r>
              <a:rPr lang="en-US" dirty="0" smtClean="0"/>
              <a:t>Conveyance is 100 x ratio:</a:t>
            </a:r>
          </a:p>
          <a:p>
            <a:endParaRPr lang="en-US" dirty="0" smtClean="0"/>
          </a:p>
          <a:p>
            <a:r>
              <a:rPr lang="en-US" u="sng" dirty="0" smtClean="0"/>
              <a:t>tide range in experiment </a:t>
            </a:r>
          </a:p>
          <a:p>
            <a:pPr algn="ctr"/>
            <a:r>
              <a:rPr lang="en-US" dirty="0" smtClean="0"/>
              <a:t>tide range in control</a:t>
            </a:r>
            <a:endParaRPr lang="en-US" dirty="0"/>
          </a:p>
        </p:txBody>
      </p:sp>
      <p:sp>
        <p:nvSpPr>
          <p:cNvPr id="9" name="TextBox 8"/>
          <p:cNvSpPr txBox="1"/>
          <p:nvPr/>
        </p:nvSpPr>
        <p:spPr>
          <a:xfrm>
            <a:off x="337312" y="1515872"/>
            <a:ext cx="1877568" cy="461665"/>
          </a:xfrm>
          <a:prstGeom prst="rect">
            <a:avLst/>
          </a:prstGeom>
          <a:noFill/>
        </p:spPr>
        <p:txBody>
          <a:bodyPr wrap="square" rtlCol="0">
            <a:spAutoFit/>
          </a:bodyPr>
          <a:lstStyle/>
          <a:p>
            <a:r>
              <a:rPr lang="en-US" sz="1200" dirty="0" smtClean="0"/>
              <a:t>All plotted points are for Northern Manhattan site</a:t>
            </a:r>
            <a:endParaRPr lang="en-US" sz="1200" dirty="0"/>
          </a:p>
        </p:txBody>
      </p:sp>
      <p:sp>
        <p:nvSpPr>
          <p:cNvPr id="12" name="Slide Number Placeholder 11"/>
          <p:cNvSpPr>
            <a:spLocks noGrp="1"/>
          </p:cNvSpPr>
          <p:nvPr>
            <p:ph type="sldNum" sz="quarter" idx="12"/>
          </p:nvPr>
        </p:nvSpPr>
        <p:spPr/>
        <p:txBody>
          <a:bodyPr/>
          <a:lstStyle/>
          <a:p>
            <a:fld id="{E619D137-A23D-492E-A849-A6DFEEA2FFC7}" type="slidenum">
              <a:rPr lang="en-US" smtClean="0"/>
              <a:t>35</a:t>
            </a:fld>
            <a:endParaRPr lang="en-US"/>
          </a:p>
        </p:txBody>
      </p:sp>
    </p:spTree>
    <p:extLst>
      <p:ext uri="{BB962C8B-B14F-4D97-AF65-F5344CB8AC3E}">
        <p14:creationId xmlns:p14="http://schemas.microsoft.com/office/powerpoint/2010/main" val="47605912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V="1">
            <a:off x="2135320" y="1399971"/>
            <a:ext cx="6172200" cy="76200"/>
          </a:xfrm>
          <a:prstGeom prst="line">
            <a:avLst/>
          </a:prstGeom>
          <a:ln>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3" name="Right Arrow 2"/>
          <p:cNvSpPr>
            <a:spLocks noChangeAspect="1"/>
          </p:cNvSpPr>
          <p:nvPr/>
        </p:nvSpPr>
        <p:spPr>
          <a:xfrm>
            <a:off x="3773548" y="2363912"/>
            <a:ext cx="685800" cy="457200"/>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a:off x="5210254" y="2394172"/>
            <a:ext cx="533400" cy="304800"/>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0800000">
            <a:off x="7697919" y="1811451"/>
            <a:ext cx="472611" cy="404750"/>
          </a:xfrm>
          <a:prstGeom prst="rightArrow">
            <a:avLst/>
          </a:prstGeom>
          <a:solidFill>
            <a:schemeClr val="accent1">
              <a:lumMod val="60000"/>
              <a:lumOff val="40000"/>
            </a:schemeClr>
          </a:solidFill>
          <a:ln>
            <a:solidFill>
              <a:schemeClr val="accent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6" name="Freeform 5"/>
          <p:cNvSpPr/>
          <p:nvPr/>
        </p:nvSpPr>
        <p:spPr>
          <a:xfrm>
            <a:off x="5324834" y="1463108"/>
            <a:ext cx="1175657" cy="1502229"/>
          </a:xfrm>
          <a:custGeom>
            <a:avLst/>
            <a:gdLst>
              <a:gd name="connsiteX0" fmla="*/ 1110343 w 1175657"/>
              <a:gd name="connsiteY0" fmla="*/ 1502229 h 1502229"/>
              <a:gd name="connsiteX1" fmla="*/ 1023257 w 1175657"/>
              <a:gd name="connsiteY1" fmla="*/ 870857 h 1502229"/>
              <a:gd name="connsiteX2" fmla="*/ 195943 w 1175657"/>
              <a:gd name="connsiteY2" fmla="*/ 533400 h 1502229"/>
              <a:gd name="connsiteX3" fmla="*/ 0 w 1175657"/>
              <a:gd name="connsiteY3" fmla="*/ 0 h 1502229"/>
            </a:gdLst>
            <a:ahLst/>
            <a:cxnLst>
              <a:cxn ang="0">
                <a:pos x="connsiteX0" y="connsiteY0"/>
              </a:cxn>
              <a:cxn ang="0">
                <a:pos x="connsiteX1" y="connsiteY1"/>
              </a:cxn>
              <a:cxn ang="0">
                <a:pos x="connsiteX2" y="connsiteY2"/>
              </a:cxn>
              <a:cxn ang="0">
                <a:pos x="connsiteX3" y="connsiteY3"/>
              </a:cxn>
            </a:cxnLst>
            <a:rect l="l" t="t" r="r" b="b"/>
            <a:pathLst>
              <a:path w="1175657" h="1502229">
                <a:moveTo>
                  <a:pt x="1110343" y="1502229"/>
                </a:moveTo>
                <a:cubicBezTo>
                  <a:pt x="1143000" y="1267279"/>
                  <a:pt x="1175657" y="1032329"/>
                  <a:pt x="1023257" y="870857"/>
                </a:cubicBezTo>
                <a:cubicBezTo>
                  <a:pt x="870857" y="709385"/>
                  <a:pt x="366486" y="678543"/>
                  <a:pt x="195943" y="533400"/>
                </a:cubicBezTo>
                <a:cubicBezTo>
                  <a:pt x="25400" y="388257"/>
                  <a:pt x="12700" y="194128"/>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4268920" y="1506651"/>
            <a:ext cx="914401" cy="1676400"/>
          </a:xfrm>
          <a:custGeom>
            <a:avLst/>
            <a:gdLst>
              <a:gd name="connsiteX0" fmla="*/ 1110343 w 1175657"/>
              <a:gd name="connsiteY0" fmla="*/ 1502229 h 1502229"/>
              <a:gd name="connsiteX1" fmla="*/ 1023257 w 1175657"/>
              <a:gd name="connsiteY1" fmla="*/ 870857 h 1502229"/>
              <a:gd name="connsiteX2" fmla="*/ 195943 w 1175657"/>
              <a:gd name="connsiteY2" fmla="*/ 533400 h 1502229"/>
              <a:gd name="connsiteX3" fmla="*/ 0 w 1175657"/>
              <a:gd name="connsiteY3" fmla="*/ 0 h 1502229"/>
            </a:gdLst>
            <a:ahLst/>
            <a:cxnLst>
              <a:cxn ang="0">
                <a:pos x="connsiteX0" y="connsiteY0"/>
              </a:cxn>
              <a:cxn ang="0">
                <a:pos x="connsiteX1" y="connsiteY1"/>
              </a:cxn>
              <a:cxn ang="0">
                <a:pos x="connsiteX2" y="connsiteY2"/>
              </a:cxn>
              <a:cxn ang="0">
                <a:pos x="connsiteX3" y="connsiteY3"/>
              </a:cxn>
            </a:cxnLst>
            <a:rect l="l" t="t" r="r" b="b"/>
            <a:pathLst>
              <a:path w="1175657" h="1502229">
                <a:moveTo>
                  <a:pt x="1110343" y="1502229"/>
                </a:moveTo>
                <a:cubicBezTo>
                  <a:pt x="1143000" y="1267279"/>
                  <a:pt x="1175657" y="1032329"/>
                  <a:pt x="1023257" y="870857"/>
                </a:cubicBezTo>
                <a:cubicBezTo>
                  <a:pt x="870857" y="709385"/>
                  <a:pt x="366486" y="678543"/>
                  <a:pt x="195943" y="533400"/>
                </a:cubicBezTo>
                <a:cubicBezTo>
                  <a:pt x="25400" y="388257"/>
                  <a:pt x="12700" y="194128"/>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3049721" y="1506651"/>
            <a:ext cx="990600" cy="1752600"/>
          </a:xfrm>
          <a:custGeom>
            <a:avLst/>
            <a:gdLst>
              <a:gd name="connsiteX0" fmla="*/ 1110343 w 1175657"/>
              <a:gd name="connsiteY0" fmla="*/ 1502229 h 1502229"/>
              <a:gd name="connsiteX1" fmla="*/ 1023257 w 1175657"/>
              <a:gd name="connsiteY1" fmla="*/ 870857 h 1502229"/>
              <a:gd name="connsiteX2" fmla="*/ 195943 w 1175657"/>
              <a:gd name="connsiteY2" fmla="*/ 533400 h 1502229"/>
              <a:gd name="connsiteX3" fmla="*/ 0 w 1175657"/>
              <a:gd name="connsiteY3" fmla="*/ 0 h 1502229"/>
            </a:gdLst>
            <a:ahLst/>
            <a:cxnLst>
              <a:cxn ang="0">
                <a:pos x="connsiteX0" y="connsiteY0"/>
              </a:cxn>
              <a:cxn ang="0">
                <a:pos x="connsiteX1" y="connsiteY1"/>
              </a:cxn>
              <a:cxn ang="0">
                <a:pos x="connsiteX2" y="connsiteY2"/>
              </a:cxn>
              <a:cxn ang="0">
                <a:pos x="connsiteX3" y="connsiteY3"/>
              </a:cxn>
            </a:cxnLst>
            <a:rect l="l" t="t" r="r" b="b"/>
            <a:pathLst>
              <a:path w="1175657" h="1502229">
                <a:moveTo>
                  <a:pt x="1110343" y="1502229"/>
                </a:moveTo>
                <a:cubicBezTo>
                  <a:pt x="1143000" y="1267279"/>
                  <a:pt x="1175657" y="1032329"/>
                  <a:pt x="1023257" y="870857"/>
                </a:cubicBezTo>
                <a:cubicBezTo>
                  <a:pt x="870857" y="709385"/>
                  <a:pt x="366486" y="678543"/>
                  <a:pt x="195943" y="533400"/>
                </a:cubicBezTo>
                <a:cubicBezTo>
                  <a:pt x="25400" y="388257"/>
                  <a:pt x="12700" y="194128"/>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Connector 8"/>
          <p:cNvCxnSpPr/>
          <p:nvPr/>
        </p:nvCxnSpPr>
        <p:spPr>
          <a:xfrm flipV="1">
            <a:off x="2135320" y="2802051"/>
            <a:ext cx="6172200" cy="731520"/>
          </a:xfrm>
          <a:prstGeom prst="line">
            <a:avLst/>
          </a:prstGeom>
          <a:ln w="8890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10" name="Isosceles Triangle 9"/>
          <p:cNvSpPr/>
          <p:nvPr/>
        </p:nvSpPr>
        <p:spPr>
          <a:xfrm flipV="1">
            <a:off x="2592520" y="1399971"/>
            <a:ext cx="152400" cy="76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6681434" y="2359373"/>
            <a:ext cx="304800" cy="228600"/>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536623" y="1435200"/>
            <a:ext cx="1175657" cy="1447800"/>
          </a:xfrm>
          <a:custGeom>
            <a:avLst/>
            <a:gdLst>
              <a:gd name="connsiteX0" fmla="*/ 1110343 w 1175657"/>
              <a:gd name="connsiteY0" fmla="*/ 1502229 h 1502229"/>
              <a:gd name="connsiteX1" fmla="*/ 1023257 w 1175657"/>
              <a:gd name="connsiteY1" fmla="*/ 870857 h 1502229"/>
              <a:gd name="connsiteX2" fmla="*/ 195943 w 1175657"/>
              <a:gd name="connsiteY2" fmla="*/ 533400 h 1502229"/>
              <a:gd name="connsiteX3" fmla="*/ 0 w 1175657"/>
              <a:gd name="connsiteY3" fmla="*/ 0 h 1502229"/>
            </a:gdLst>
            <a:ahLst/>
            <a:cxnLst>
              <a:cxn ang="0">
                <a:pos x="connsiteX0" y="connsiteY0"/>
              </a:cxn>
              <a:cxn ang="0">
                <a:pos x="connsiteX1" y="connsiteY1"/>
              </a:cxn>
              <a:cxn ang="0">
                <a:pos x="connsiteX2" y="connsiteY2"/>
              </a:cxn>
              <a:cxn ang="0">
                <a:pos x="connsiteX3" y="connsiteY3"/>
              </a:cxn>
            </a:cxnLst>
            <a:rect l="l" t="t" r="r" b="b"/>
            <a:pathLst>
              <a:path w="1175657" h="1502229">
                <a:moveTo>
                  <a:pt x="1110343" y="1502229"/>
                </a:moveTo>
                <a:cubicBezTo>
                  <a:pt x="1143000" y="1267279"/>
                  <a:pt x="1175657" y="1032329"/>
                  <a:pt x="1023257" y="870857"/>
                </a:cubicBezTo>
                <a:cubicBezTo>
                  <a:pt x="870857" y="709385"/>
                  <a:pt x="366486" y="678543"/>
                  <a:pt x="195943" y="533400"/>
                </a:cubicBezTo>
                <a:cubicBezTo>
                  <a:pt x="25400" y="388257"/>
                  <a:pt x="12700" y="194128"/>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utoShape 87"/>
          <p:cNvSpPr>
            <a:spLocks noChangeArrowheads="1"/>
          </p:cNvSpPr>
          <p:nvPr/>
        </p:nvSpPr>
        <p:spPr bwMode="auto">
          <a:xfrm rot="8256427">
            <a:off x="5912100" y="2649651"/>
            <a:ext cx="228600" cy="152400"/>
          </a:xfrm>
          <a:prstGeom prst="curvedUpArrow">
            <a:avLst>
              <a:gd name="adj1" fmla="val 30000"/>
              <a:gd name="adj2" fmla="val 60000"/>
              <a:gd name="adj3" fmla="val 3333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4" name="AutoShape 86"/>
          <p:cNvSpPr>
            <a:spLocks noChangeArrowheads="1"/>
          </p:cNvSpPr>
          <p:nvPr/>
        </p:nvSpPr>
        <p:spPr bwMode="auto">
          <a:xfrm rot="8256427" flipH="1" flipV="1">
            <a:off x="6119210" y="2744912"/>
            <a:ext cx="228600" cy="152400"/>
          </a:xfrm>
          <a:prstGeom prst="curvedUpArrow">
            <a:avLst>
              <a:gd name="adj1" fmla="val 30000"/>
              <a:gd name="adj2" fmla="val 60000"/>
              <a:gd name="adj3" fmla="val 3333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5" name="AutoShape 87"/>
          <p:cNvSpPr>
            <a:spLocks noChangeArrowheads="1"/>
          </p:cNvSpPr>
          <p:nvPr/>
        </p:nvSpPr>
        <p:spPr bwMode="auto">
          <a:xfrm rot="8256427">
            <a:off x="4616700" y="2763929"/>
            <a:ext cx="228600" cy="152400"/>
          </a:xfrm>
          <a:prstGeom prst="curvedUpArrow">
            <a:avLst>
              <a:gd name="adj1" fmla="val 30000"/>
              <a:gd name="adj2" fmla="val 60000"/>
              <a:gd name="adj3" fmla="val 3333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6" name="AutoShape 86"/>
          <p:cNvSpPr>
            <a:spLocks noChangeArrowheads="1"/>
          </p:cNvSpPr>
          <p:nvPr/>
        </p:nvSpPr>
        <p:spPr bwMode="auto">
          <a:xfrm rot="8256427" flipH="1" flipV="1">
            <a:off x="4823810" y="2859190"/>
            <a:ext cx="228600" cy="152400"/>
          </a:xfrm>
          <a:prstGeom prst="curvedUpArrow">
            <a:avLst>
              <a:gd name="adj1" fmla="val 30000"/>
              <a:gd name="adj2" fmla="val 60000"/>
              <a:gd name="adj3" fmla="val 3333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17" name="TextBox 16"/>
          <p:cNvSpPr txBox="1"/>
          <p:nvPr/>
        </p:nvSpPr>
        <p:spPr>
          <a:xfrm>
            <a:off x="1297120" y="2802051"/>
            <a:ext cx="1600200" cy="584775"/>
          </a:xfrm>
          <a:prstGeom prst="rect">
            <a:avLst/>
          </a:prstGeom>
          <a:noFill/>
        </p:spPr>
        <p:txBody>
          <a:bodyPr wrap="square" rtlCol="0">
            <a:spAutoFit/>
          </a:bodyPr>
          <a:lstStyle/>
          <a:p>
            <a:r>
              <a:rPr lang="en-US" sz="1600" dirty="0" smtClean="0">
                <a:solidFill>
                  <a:schemeClr val="accent1">
                    <a:lumMod val="75000"/>
                  </a:schemeClr>
                </a:solidFill>
              </a:rPr>
              <a:t>Ocean</a:t>
            </a:r>
            <a:br>
              <a:rPr lang="en-US" sz="1600" dirty="0" smtClean="0">
                <a:solidFill>
                  <a:schemeClr val="accent1">
                    <a:lumMod val="75000"/>
                  </a:schemeClr>
                </a:solidFill>
              </a:rPr>
            </a:br>
            <a:r>
              <a:rPr lang="en-US" sz="1600" dirty="0" smtClean="0">
                <a:solidFill>
                  <a:schemeClr val="accent1">
                    <a:lumMod val="75000"/>
                  </a:schemeClr>
                </a:solidFill>
              </a:rPr>
              <a:t>32 </a:t>
            </a:r>
            <a:r>
              <a:rPr lang="en-US" sz="1600" dirty="0" err="1" smtClean="0">
                <a:solidFill>
                  <a:schemeClr val="accent1">
                    <a:lumMod val="75000"/>
                  </a:schemeClr>
                </a:solidFill>
              </a:rPr>
              <a:t>psu</a:t>
            </a:r>
            <a:endParaRPr lang="en-US" sz="1600" dirty="0" smtClean="0">
              <a:solidFill>
                <a:schemeClr val="accent1">
                  <a:lumMod val="75000"/>
                </a:schemeClr>
              </a:solidFill>
            </a:endParaRPr>
          </a:p>
        </p:txBody>
      </p:sp>
      <p:sp>
        <p:nvSpPr>
          <p:cNvPr id="18" name="TextBox 17"/>
          <p:cNvSpPr txBox="1"/>
          <p:nvPr/>
        </p:nvSpPr>
        <p:spPr>
          <a:xfrm>
            <a:off x="8423273" y="1320532"/>
            <a:ext cx="1600200" cy="584775"/>
          </a:xfrm>
          <a:prstGeom prst="rect">
            <a:avLst/>
          </a:prstGeom>
          <a:noFill/>
        </p:spPr>
        <p:txBody>
          <a:bodyPr wrap="square" rtlCol="0">
            <a:spAutoFit/>
          </a:bodyPr>
          <a:lstStyle/>
          <a:p>
            <a:r>
              <a:rPr lang="en-US" sz="1600" dirty="0" smtClean="0">
                <a:solidFill>
                  <a:schemeClr val="accent1">
                    <a:lumMod val="75000"/>
                  </a:schemeClr>
                </a:solidFill>
              </a:rPr>
              <a:t>River</a:t>
            </a:r>
          </a:p>
          <a:p>
            <a:r>
              <a:rPr lang="en-US" sz="1600" dirty="0" smtClean="0">
                <a:solidFill>
                  <a:schemeClr val="accent1">
                    <a:lumMod val="75000"/>
                  </a:schemeClr>
                </a:solidFill>
              </a:rPr>
              <a:t>0 </a:t>
            </a:r>
            <a:r>
              <a:rPr lang="en-US" sz="1600" dirty="0" err="1" smtClean="0">
                <a:solidFill>
                  <a:schemeClr val="accent1">
                    <a:lumMod val="75000"/>
                  </a:schemeClr>
                </a:solidFill>
              </a:rPr>
              <a:t>psu</a:t>
            </a:r>
            <a:endParaRPr lang="en-US" sz="1600" dirty="0" smtClean="0">
              <a:solidFill>
                <a:schemeClr val="accent1">
                  <a:lumMod val="75000"/>
                </a:schemeClr>
              </a:solidFill>
            </a:endParaRPr>
          </a:p>
        </p:txBody>
      </p:sp>
      <p:sp>
        <p:nvSpPr>
          <p:cNvPr id="19" name="TextBox 18"/>
          <p:cNvSpPr txBox="1"/>
          <p:nvPr/>
        </p:nvSpPr>
        <p:spPr>
          <a:xfrm>
            <a:off x="2870106" y="3485595"/>
            <a:ext cx="1905000" cy="646331"/>
          </a:xfrm>
          <a:prstGeom prst="rect">
            <a:avLst/>
          </a:prstGeom>
          <a:noFill/>
        </p:spPr>
        <p:txBody>
          <a:bodyPr wrap="square" rtlCol="0">
            <a:spAutoFit/>
          </a:bodyPr>
          <a:lstStyle/>
          <a:p>
            <a:r>
              <a:rPr lang="en-US" dirty="0" smtClean="0">
                <a:solidFill>
                  <a:schemeClr val="accent6">
                    <a:lumMod val="75000"/>
                  </a:schemeClr>
                </a:solidFill>
              </a:rPr>
              <a:t>Estuarine circulation (~ U</a:t>
            </a:r>
            <a:r>
              <a:rPr lang="en-US" baseline="-25000" dirty="0" smtClean="0">
                <a:solidFill>
                  <a:schemeClr val="accent6">
                    <a:lumMod val="75000"/>
                  </a:schemeClr>
                </a:solidFill>
              </a:rPr>
              <a:t>t</a:t>
            </a:r>
            <a:r>
              <a:rPr lang="en-US" baseline="30000" dirty="0" smtClean="0">
                <a:solidFill>
                  <a:schemeClr val="accent6">
                    <a:lumMod val="75000"/>
                  </a:schemeClr>
                </a:solidFill>
              </a:rPr>
              <a:t>-1</a:t>
            </a:r>
            <a:r>
              <a:rPr lang="en-US" dirty="0" smtClean="0">
                <a:solidFill>
                  <a:schemeClr val="accent6">
                    <a:lumMod val="75000"/>
                  </a:schemeClr>
                </a:solidFill>
              </a:rPr>
              <a:t>)</a:t>
            </a:r>
          </a:p>
        </p:txBody>
      </p:sp>
      <p:sp>
        <p:nvSpPr>
          <p:cNvPr id="20" name="Right Arrow 19"/>
          <p:cNvSpPr/>
          <p:nvPr/>
        </p:nvSpPr>
        <p:spPr>
          <a:xfrm rot="10800000">
            <a:off x="3517807" y="1681020"/>
            <a:ext cx="609600" cy="381000"/>
          </a:xfrm>
          <a:prstGeom prst="rightArrow">
            <a:avLst/>
          </a:prstGeom>
          <a:solidFill>
            <a:schemeClr val="accent1">
              <a:lumMod val="60000"/>
              <a:lumOff val="40000"/>
            </a:schemeClr>
          </a:solidFill>
          <a:ln>
            <a:solidFill>
              <a:schemeClr val="accent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1" name="Right Arrow 20"/>
          <p:cNvSpPr/>
          <p:nvPr/>
        </p:nvSpPr>
        <p:spPr>
          <a:xfrm rot="10800000">
            <a:off x="5123451" y="1683126"/>
            <a:ext cx="457200" cy="304800"/>
          </a:xfrm>
          <a:prstGeom prst="rightArrow">
            <a:avLst/>
          </a:prstGeom>
          <a:solidFill>
            <a:schemeClr val="accent1">
              <a:lumMod val="60000"/>
              <a:lumOff val="40000"/>
            </a:schemeClr>
          </a:solidFill>
          <a:ln>
            <a:solidFill>
              <a:schemeClr val="accent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2" name="Right Arrow 21"/>
          <p:cNvSpPr/>
          <p:nvPr/>
        </p:nvSpPr>
        <p:spPr>
          <a:xfrm rot="10800000">
            <a:off x="6491780" y="1702584"/>
            <a:ext cx="381000" cy="228600"/>
          </a:xfrm>
          <a:prstGeom prst="rightArrow">
            <a:avLst/>
          </a:prstGeom>
          <a:solidFill>
            <a:schemeClr val="accent1">
              <a:lumMod val="60000"/>
              <a:lumOff val="40000"/>
            </a:schemeClr>
          </a:solidFill>
          <a:ln>
            <a:solidFill>
              <a:schemeClr val="accent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23" name="TextBox 22"/>
          <p:cNvSpPr txBox="1"/>
          <p:nvPr/>
        </p:nvSpPr>
        <p:spPr>
          <a:xfrm>
            <a:off x="5564320" y="3222520"/>
            <a:ext cx="2184970" cy="646331"/>
          </a:xfrm>
          <a:prstGeom prst="rect">
            <a:avLst/>
          </a:prstGeom>
          <a:noFill/>
        </p:spPr>
        <p:txBody>
          <a:bodyPr wrap="square" rtlCol="0">
            <a:spAutoFit/>
          </a:bodyPr>
          <a:lstStyle/>
          <a:p>
            <a:r>
              <a:rPr lang="en-US" dirty="0" smtClean="0">
                <a:solidFill>
                  <a:schemeClr val="accent6">
                    <a:lumMod val="75000"/>
                  </a:schemeClr>
                </a:solidFill>
              </a:rPr>
              <a:t>Stratification </a:t>
            </a:r>
            <a:r>
              <a:rPr lang="en-US" dirty="0">
                <a:solidFill>
                  <a:schemeClr val="accent6">
                    <a:lumMod val="75000"/>
                  </a:schemeClr>
                </a:solidFill>
              </a:rPr>
              <a:t>(~ </a:t>
            </a:r>
            <a:r>
              <a:rPr lang="en-US" dirty="0" smtClean="0">
                <a:solidFill>
                  <a:schemeClr val="accent6">
                    <a:lumMod val="75000"/>
                  </a:schemeClr>
                </a:solidFill>
              </a:rPr>
              <a:t>U</a:t>
            </a:r>
            <a:r>
              <a:rPr lang="en-US" baseline="-25000" dirty="0" smtClean="0">
                <a:solidFill>
                  <a:schemeClr val="accent6">
                    <a:lumMod val="75000"/>
                  </a:schemeClr>
                </a:solidFill>
              </a:rPr>
              <a:t>t</a:t>
            </a:r>
            <a:r>
              <a:rPr lang="en-US" baseline="30000" dirty="0" smtClean="0">
                <a:solidFill>
                  <a:schemeClr val="accent6">
                    <a:lumMod val="75000"/>
                  </a:schemeClr>
                </a:solidFill>
              </a:rPr>
              <a:t>-3</a:t>
            </a:r>
            <a:r>
              <a:rPr lang="en-US" dirty="0" smtClean="0">
                <a:solidFill>
                  <a:schemeClr val="accent6">
                    <a:lumMod val="75000"/>
                  </a:schemeClr>
                </a:solidFill>
              </a:rPr>
              <a:t>)</a:t>
            </a:r>
            <a:br>
              <a:rPr lang="en-US" dirty="0" smtClean="0">
                <a:solidFill>
                  <a:schemeClr val="accent6">
                    <a:lumMod val="75000"/>
                  </a:schemeClr>
                </a:solidFill>
              </a:rPr>
            </a:br>
            <a:r>
              <a:rPr lang="en-US" dirty="0" smtClean="0">
                <a:solidFill>
                  <a:schemeClr val="accent6">
                    <a:lumMod val="75000"/>
                  </a:schemeClr>
                </a:solidFill>
              </a:rPr>
              <a:t>and mixing</a:t>
            </a:r>
          </a:p>
        </p:txBody>
      </p:sp>
      <p:sp>
        <p:nvSpPr>
          <p:cNvPr id="50" name="TextBox 49"/>
          <p:cNvSpPr txBox="1"/>
          <p:nvPr/>
        </p:nvSpPr>
        <p:spPr>
          <a:xfrm>
            <a:off x="329984" y="133391"/>
            <a:ext cx="3111866" cy="461665"/>
          </a:xfrm>
          <a:prstGeom prst="rect">
            <a:avLst/>
          </a:prstGeom>
          <a:noFill/>
        </p:spPr>
        <p:txBody>
          <a:bodyPr wrap="square" rtlCol="0">
            <a:spAutoFit/>
          </a:bodyPr>
          <a:lstStyle/>
          <a:p>
            <a:r>
              <a:rPr lang="en-US" sz="2400" dirty="0" smtClean="0">
                <a:latin typeface="+mj-lt"/>
              </a:rPr>
              <a:t>Partially-mixed estuary</a:t>
            </a:r>
            <a:endParaRPr lang="en-US" sz="2400" dirty="0">
              <a:latin typeface="+mj-lt"/>
            </a:endParaRPr>
          </a:p>
        </p:txBody>
      </p:sp>
      <p:sp>
        <p:nvSpPr>
          <p:cNvPr id="51" name="Freeform 50"/>
          <p:cNvSpPr/>
          <p:nvPr/>
        </p:nvSpPr>
        <p:spPr>
          <a:xfrm>
            <a:off x="1157054" y="1224978"/>
            <a:ext cx="987706" cy="548815"/>
          </a:xfrm>
          <a:custGeom>
            <a:avLst/>
            <a:gdLst>
              <a:gd name="connsiteX0" fmla="*/ 0 w 682906"/>
              <a:gd name="connsiteY0" fmla="*/ 455271 h 808299"/>
              <a:gd name="connsiteX1" fmla="*/ 231494 w 682906"/>
              <a:gd name="connsiteY1" fmla="*/ 50157 h 808299"/>
              <a:gd name="connsiteX2" fmla="*/ 462987 w 682906"/>
              <a:gd name="connsiteY2" fmla="*/ 756213 h 808299"/>
              <a:gd name="connsiteX3" fmla="*/ 682906 w 682906"/>
              <a:gd name="connsiteY3" fmla="*/ 362673 h 808299"/>
            </a:gdLst>
            <a:ahLst/>
            <a:cxnLst>
              <a:cxn ang="0">
                <a:pos x="connsiteX0" y="connsiteY0"/>
              </a:cxn>
              <a:cxn ang="0">
                <a:pos x="connsiteX1" y="connsiteY1"/>
              </a:cxn>
              <a:cxn ang="0">
                <a:pos x="connsiteX2" y="connsiteY2"/>
              </a:cxn>
              <a:cxn ang="0">
                <a:pos x="connsiteX3" y="connsiteY3"/>
              </a:cxn>
            </a:cxnLst>
            <a:rect l="l" t="t" r="r" b="b"/>
            <a:pathLst>
              <a:path w="682906" h="808299">
                <a:moveTo>
                  <a:pt x="0" y="455271"/>
                </a:moveTo>
                <a:cubicBezTo>
                  <a:pt x="77165" y="227635"/>
                  <a:pt x="154330" y="0"/>
                  <a:pt x="231494" y="50157"/>
                </a:cubicBezTo>
                <a:cubicBezTo>
                  <a:pt x="308659" y="100314"/>
                  <a:pt x="387752" y="704127"/>
                  <a:pt x="462987" y="756213"/>
                </a:cubicBezTo>
                <a:cubicBezTo>
                  <a:pt x="538222" y="808299"/>
                  <a:pt x="610564" y="585486"/>
                  <a:pt x="682906" y="362673"/>
                </a:cubicBezTo>
              </a:path>
            </a:pathLst>
          </a:cu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TextBox 51"/>
          <p:cNvSpPr txBox="1"/>
          <p:nvPr/>
        </p:nvSpPr>
        <p:spPr>
          <a:xfrm>
            <a:off x="1792420" y="1117585"/>
            <a:ext cx="1600200" cy="338554"/>
          </a:xfrm>
          <a:prstGeom prst="rect">
            <a:avLst/>
          </a:prstGeom>
          <a:noFill/>
        </p:spPr>
        <p:txBody>
          <a:bodyPr wrap="square" rtlCol="0">
            <a:spAutoFit/>
          </a:bodyPr>
          <a:lstStyle/>
          <a:p>
            <a:r>
              <a:rPr lang="en-US" sz="1600" dirty="0" smtClean="0">
                <a:solidFill>
                  <a:srgbClr val="C00000"/>
                </a:solidFill>
              </a:rPr>
              <a:t>Neap tides</a:t>
            </a:r>
          </a:p>
        </p:txBody>
      </p:sp>
      <p:sp>
        <p:nvSpPr>
          <p:cNvPr id="53" name="Left-Right Arrow 52"/>
          <p:cNvSpPr/>
          <p:nvPr/>
        </p:nvSpPr>
        <p:spPr>
          <a:xfrm>
            <a:off x="1217973" y="1956706"/>
            <a:ext cx="574448" cy="402667"/>
          </a:xfrm>
          <a:prstGeom prst="leftRightArrow">
            <a:avLst/>
          </a:prstGeom>
          <a:solidFill>
            <a:srgbClr val="CC0000">
              <a:alpha val="3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Arrow Connector 54"/>
          <p:cNvCxnSpPr/>
          <p:nvPr/>
        </p:nvCxnSpPr>
        <p:spPr>
          <a:xfrm flipH="1" flipV="1">
            <a:off x="2947151" y="1175927"/>
            <a:ext cx="26368" cy="22109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Freeform 58"/>
          <p:cNvSpPr/>
          <p:nvPr/>
        </p:nvSpPr>
        <p:spPr>
          <a:xfrm>
            <a:off x="2307726" y="1472216"/>
            <a:ext cx="1180012" cy="1936679"/>
          </a:xfrm>
          <a:custGeom>
            <a:avLst/>
            <a:gdLst>
              <a:gd name="connsiteX0" fmla="*/ 689766 w 1180012"/>
              <a:gd name="connsiteY0" fmla="*/ 1936679 h 1936679"/>
              <a:gd name="connsiteX1" fmla="*/ 1054499 w 1180012"/>
              <a:gd name="connsiteY1" fmla="*/ 1710648 h 1936679"/>
              <a:gd name="connsiteX2" fmla="*/ 1141829 w 1180012"/>
              <a:gd name="connsiteY2" fmla="*/ 1273996 h 1936679"/>
              <a:gd name="connsiteX3" fmla="*/ 474009 w 1180012"/>
              <a:gd name="connsiteY3" fmla="*/ 611313 h 1936679"/>
              <a:gd name="connsiteX4" fmla="*/ 73317 w 1180012"/>
              <a:gd name="connsiteY4" fmla="*/ 215758 h 1936679"/>
              <a:gd name="connsiteX5" fmla="*/ 1398 w 1180012"/>
              <a:gd name="connsiteY5" fmla="*/ 0 h 193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012" h="1936679">
                <a:moveTo>
                  <a:pt x="689766" y="1936679"/>
                </a:moveTo>
                <a:cubicBezTo>
                  <a:pt x="834460" y="1878887"/>
                  <a:pt x="979155" y="1821095"/>
                  <a:pt x="1054499" y="1710648"/>
                </a:cubicBezTo>
                <a:cubicBezTo>
                  <a:pt x="1129843" y="1600201"/>
                  <a:pt x="1238577" y="1457218"/>
                  <a:pt x="1141829" y="1273996"/>
                </a:cubicBezTo>
                <a:cubicBezTo>
                  <a:pt x="1045081" y="1090773"/>
                  <a:pt x="474009" y="611313"/>
                  <a:pt x="474009" y="611313"/>
                </a:cubicBezTo>
                <a:cubicBezTo>
                  <a:pt x="295924" y="434940"/>
                  <a:pt x="152085" y="317643"/>
                  <a:pt x="73317" y="215758"/>
                </a:cubicBezTo>
                <a:cubicBezTo>
                  <a:pt x="-5451" y="113873"/>
                  <a:pt x="-2027" y="56936"/>
                  <a:pt x="1398" y="0"/>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1" name="Straight Arrow Connector 60"/>
          <p:cNvCxnSpPr/>
          <p:nvPr/>
        </p:nvCxnSpPr>
        <p:spPr>
          <a:xfrm>
            <a:off x="2995010" y="3068729"/>
            <a:ext cx="434867"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3008711" y="2805030"/>
            <a:ext cx="434867"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2547614" y="1838974"/>
            <a:ext cx="392778" cy="6955"/>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flipV="1">
            <a:off x="2297161" y="1598456"/>
            <a:ext cx="643231" cy="83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2977973" y="2587973"/>
            <a:ext cx="343155" cy="4539"/>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3367941" y="152003"/>
            <a:ext cx="8536226" cy="1015663"/>
          </a:xfrm>
          <a:prstGeom prst="rect">
            <a:avLst/>
          </a:prstGeom>
          <a:noFill/>
        </p:spPr>
        <p:txBody>
          <a:bodyPr wrap="square" rtlCol="0">
            <a:spAutoFit/>
          </a:bodyPr>
          <a:lstStyle/>
          <a:p>
            <a:r>
              <a:rPr lang="en-US" sz="2400" dirty="0" smtClean="0">
                <a:solidFill>
                  <a:srgbClr val="C00000"/>
                </a:solidFill>
              </a:rPr>
              <a:t>Estuarine circulation dominates exchange with the coastal ocean</a:t>
            </a:r>
          </a:p>
          <a:p>
            <a:r>
              <a:rPr lang="en-US" dirty="0" smtClean="0"/>
              <a:t> </a:t>
            </a:r>
            <a:r>
              <a:rPr lang="en-US" dirty="0" smtClean="0">
                <a:sym typeface="Wingdings" panose="05000000000000000000" pitchFamily="2" charset="2"/>
              </a:rPr>
              <a:t> </a:t>
            </a:r>
            <a:r>
              <a:rPr lang="en-US" dirty="0" smtClean="0"/>
              <a:t>length of salinity intrusion, residence time of nutrients, contaminants, etc.</a:t>
            </a:r>
          </a:p>
          <a:p>
            <a:r>
              <a:rPr lang="en-US" dirty="0" smtClean="0">
                <a:sym typeface="Wingdings" panose="05000000000000000000" pitchFamily="2" charset="2"/>
              </a:rPr>
              <a:t> </a:t>
            </a:r>
            <a:r>
              <a:rPr lang="en-US" dirty="0" smtClean="0"/>
              <a:t> tidal amplitude affects estuarine circulation and stratification non-linearly* </a:t>
            </a:r>
          </a:p>
        </p:txBody>
      </p:sp>
      <p:cxnSp>
        <p:nvCxnSpPr>
          <p:cNvPr id="36" name="Straight Connector 35"/>
          <p:cNvCxnSpPr/>
          <p:nvPr/>
        </p:nvCxnSpPr>
        <p:spPr>
          <a:xfrm flipV="1">
            <a:off x="2124154" y="4333565"/>
            <a:ext cx="6172200" cy="76200"/>
          </a:xfrm>
          <a:prstGeom prst="line">
            <a:avLst/>
          </a:prstGeom>
          <a:ln>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37" name="Right Arrow 36"/>
          <p:cNvSpPr>
            <a:spLocks noChangeAspect="1"/>
          </p:cNvSpPr>
          <p:nvPr/>
        </p:nvSpPr>
        <p:spPr>
          <a:xfrm>
            <a:off x="3611135" y="5345014"/>
            <a:ext cx="397538" cy="265025"/>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a:off x="4636556" y="5397212"/>
            <a:ext cx="309196" cy="149374"/>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rot="10800000">
            <a:off x="7686753" y="4745045"/>
            <a:ext cx="472611" cy="404750"/>
          </a:xfrm>
          <a:prstGeom prst="rightArrow">
            <a:avLst/>
          </a:prstGeom>
          <a:solidFill>
            <a:schemeClr val="accent1">
              <a:lumMod val="60000"/>
              <a:lumOff val="40000"/>
            </a:schemeClr>
          </a:solidFill>
          <a:ln>
            <a:solidFill>
              <a:schemeClr val="accent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40" name="Freeform 39"/>
          <p:cNvSpPr/>
          <p:nvPr/>
        </p:nvSpPr>
        <p:spPr>
          <a:xfrm>
            <a:off x="4718715" y="4441137"/>
            <a:ext cx="374851" cy="1636371"/>
          </a:xfrm>
          <a:custGeom>
            <a:avLst/>
            <a:gdLst>
              <a:gd name="connsiteX0" fmla="*/ 1110343 w 1175657"/>
              <a:gd name="connsiteY0" fmla="*/ 1502229 h 1502229"/>
              <a:gd name="connsiteX1" fmla="*/ 1023257 w 1175657"/>
              <a:gd name="connsiteY1" fmla="*/ 870857 h 1502229"/>
              <a:gd name="connsiteX2" fmla="*/ 195943 w 1175657"/>
              <a:gd name="connsiteY2" fmla="*/ 533400 h 1502229"/>
              <a:gd name="connsiteX3" fmla="*/ 0 w 1175657"/>
              <a:gd name="connsiteY3" fmla="*/ 0 h 1502229"/>
            </a:gdLst>
            <a:ahLst/>
            <a:cxnLst>
              <a:cxn ang="0">
                <a:pos x="connsiteX0" y="connsiteY0"/>
              </a:cxn>
              <a:cxn ang="0">
                <a:pos x="connsiteX1" y="connsiteY1"/>
              </a:cxn>
              <a:cxn ang="0">
                <a:pos x="connsiteX2" y="connsiteY2"/>
              </a:cxn>
              <a:cxn ang="0">
                <a:pos x="connsiteX3" y="connsiteY3"/>
              </a:cxn>
            </a:cxnLst>
            <a:rect l="l" t="t" r="r" b="b"/>
            <a:pathLst>
              <a:path w="1175657" h="1502229">
                <a:moveTo>
                  <a:pt x="1110343" y="1502229"/>
                </a:moveTo>
                <a:cubicBezTo>
                  <a:pt x="1143000" y="1267279"/>
                  <a:pt x="1175657" y="1032329"/>
                  <a:pt x="1023257" y="870857"/>
                </a:cubicBezTo>
                <a:cubicBezTo>
                  <a:pt x="870857" y="709385"/>
                  <a:pt x="366486" y="678543"/>
                  <a:pt x="195943" y="533400"/>
                </a:cubicBezTo>
                <a:cubicBezTo>
                  <a:pt x="25400" y="388257"/>
                  <a:pt x="12700" y="194128"/>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4069200" y="4438799"/>
            <a:ext cx="343281" cy="1676400"/>
          </a:xfrm>
          <a:custGeom>
            <a:avLst/>
            <a:gdLst>
              <a:gd name="connsiteX0" fmla="*/ 1110343 w 1175657"/>
              <a:gd name="connsiteY0" fmla="*/ 1502229 h 1502229"/>
              <a:gd name="connsiteX1" fmla="*/ 1023257 w 1175657"/>
              <a:gd name="connsiteY1" fmla="*/ 870857 h 1502229"/>
              <a:gd name="connsiteX2" fmla="*/ 195943 w 1175657"/>
              <a:gd name="connsiteY2" fmla="*/ 533400 h 1502229"/>
              <a:gd name="connsiteX3" fmla="*/ 0 w 1175657"/>
              <a:gd name="connsiteY3" fmla="*/ 0 h 1502229"/>
            </a:gdLst>
            <a:ahLst/>
            <a:cxnLst>
              <a:cxn ang="0">
                <a:pos x="connsiteX0" y="connsiteY0"/>
              </a:cxn>
              <a:cxn ang="0">
                <a:pos x="connsiteX1" y="connsiteY1"/>
              </a:cxn>
              <a:cxn ang="0">
                <a:pos x="connsiteX2" y="connsiteY2"/>
              </a:cxn>
              <a:cxn ang="0">
                <a:pos x="connsiteX3" y="connsiteY3"/>
              </a:cxn>
            </a:cxnLst>
            <a:rect l="l" t="t" r="r" b="b"/>
            <a:pathLst>
              <a:path w="1175657" h="1502229">
                <a:moveTo>
                  <a:pt x="1110343" y="1502229"/>
                </a:moveTo>
                <a:cubicBezTo>
                  <a:pt x="1143000" y="1267279"/>
                  <a:pt x="1175657" y="1032329"/>
                  <a:pt x="1023257" y="870857"/>
                </a:cubicBezTo>
                <a:cubicBezTo>
                  <a:pt x="870857" y="709385"/>
                  <a:pt x="366486" y="678543"/>
                  <a:pt x="195943" y="533400"/>
                </a:cubicBezTo>
                <a:cubicBezTo>
                  <a:pt x="25400" y="388257"/>
                  <a:pt x="12700" y="194128"/>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3348084" y="4428419"/>
            <a:ext cx="397277" cy="1797719"/>
          </a:xfrm>
          <a:custGeom>
            <a:avLst/>
            <a:gdLst>
              <a:gd name="connsiteX0" fmla="*/ 1110343 w 1175657"/>
              <a:gd name="connsiteY0" fmla="*/ 1502229 h 1502229"/>
              <a:gd name="connsiteX1" fmla="*/ 1023257 w 1175657"/>
              <a:gd name="connsiteY1" fmla="*/ 870857 h 1502229"/>
              <a:gd name="connsiteX2" fmla="*/ 195943 w 1175657"/>
              <a:gd name="connsiteY2" fmla="*/ 533400 h 1502229"/>
              <a:gd name="connsiteX3" fmla="*/ 0 w 1175657"/>
              <a:gd name="connsiteY3" fmla="*/ 0 h 1502229"/>
            </a:gdLst>
            <a:ahLst/>
            <a:cxnLst>
              <a:cxn ang="0">
                <a:pos x="connsiteX0" y="connsiteY0"/>
              </a:cxn>
              <a:cxn ang="0">
                <a:pos x="connsiteX1" y="connsiteY1"/>
              </a:cxn>
              <a:cxn ang="0">
                <a:pos x="connsiteX2" y="connsiteY2"/>
              </a:cxn>
              <a:cxn ang="0">
                <a:pos x="connsiteX3" y="connsiteY3"/>
              </a:cxn>
            </a:cxnLst>
            <a:rect l="l" t="t" r="r" b="b"/>
            <a:pathLst>
              <a:path w="1175657" h="1502229">
                <a:moveTo>
                  <a:pt x="1110343" y="1502229"/>
                </a:moveTo>
                <a:cubicBezTo>
                  <a:pt x="1143000" y="1267279"/>
                  <a:pt x="1175657" y="1032329"/>
                  <a:pt x="1023257" y="870857"/>
                </a:cubicBezTo>
                <a:cubicBezTo>
                  <a:pt x="870857" y="709385"/>
                  <a:pt x="366486" y="678543"/>
                  <a:pt x="195943" y="533400"/>
                </a:cubicBezTo>
                <a:cubicBezTo>
                  <a:pt x="25400" y="388257"/>
                  <a:pt x="12700" y="194128"/>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 name="Straight Connector 42"/>
          <p:cNvCxnSpPr/>
          <p:nvPr/>
        </p:nvCxnSpPr>
        <p:spPr>
          <a:xfrm flipV="1">
            <a:off x="2124154" y="5735645"/>
            <a:ext cx="6172200" cy="731520"/>
          </a:xfrm>
          <a:prstGeom prst="line">
            <a:avLst/>
          </a:prstGeom>
          <a:ln w="88900">
            <a:solidFill>
              <a:schemeClr val="bg2">
                <a:lumMod val="75000"/>
              </a:schemeClr>
            </a:solidFill>
          </a:ln>
        </p:spPr>
        <p:style>
          <a:lnRef idx="1">
            <a:schemeClr val="dk1"/>
          </a:lnRef>
          <a:fillRef idx="0">
            <a:schemeClr val="dk1"/>
          </a:fillRef>
          <a:effectRef idx="0">
            <a:schemeClr val="dk1"/>
          </a:effectRef>
          <a:fontRef idx="minor">
            <a:schemeClr val="tx1"/>
          </a:fontRef>
        </p:style>
      </p:cxnSp>
      <p:sp>
        <p:nvSpPr>
          <p:cNvPr id="44" name="Isosceles Triangle 43"/>
          <p:cNvSpPr/>
          <p:nvPr/>
        </p:nvSpPr>
        <p:spPr>
          <a:xfrm flipV="1">
            <a:off x="2581354" y="4333565"/>
            <a:ext cx="152400" cy="76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p:cNvSpPr/>
          <p:nvPr/>
        </p:nvSpPr>
        <p:spPr>
          <a:xfrm>
            <a:off x="5450846" y="5421086"/>
            <a:ext cx="176684" cy="112031"/>
          </a:xfrm>
          <a:prstGeom prst="rightArrow">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5287807" y="4438799"/>
            <a:ext cx="361880" cy="1559710"/>
          </a:xfrm>
          <a:custGeom>
            <a:avLst/>
            <a:gdLst>
              <a:gd name="connsiteX0" fmla="*/ 1110343 w 1175657"/>
              <a:gd name="connsiteY0" fmla="*/ 1502229 h 1502229"/>
              <a:gd name="connsiteX1" fmla="*/ 1023257 w 1175657"/>
              <a:gd name="connsiteY1" fmla="*/ 870857 h 1502229"/>
              <a:gd name="connsiteX2" fmla="*/ 195943 w 1175657"/>
              <a:gd name="connsiteY2" fmla="*/ 533400 h 1502229"/>
              <a:gd name="connsiteX3" fmla="*/ 0 w 1175657"/>
              <a:gd name="connsiteY3" fmla="*/ 0 h 1502229"/>
            </a:gdLst>
            <a:ahLst/>
            <a:cxnLst>
              <a:cxn ang="0">
                <a:pos x="connsiteX0" y="connsiteY0"/>
              </a:cxn>
              <a:cxn ang="0">
                <a:pos x="connsiteX1" y="connsiteY1"/>
              </a:cxn>
              <a:cxn ang="0">
                <a:pos x="connsiteX2" y="connsiteY2"/>
              </a:cxn>
              <a:cxn ang="0">
                <a:pos x="connsiteX3" y="connsiteY3"/>
              </a:cxn>
            </a:cxnLst>
            <a:rect l="l" t="t" r="r" b="b"/>
            <a:pathLst>
              <a:path w="1175657" h="1502229">
                <a:moveTo>
                  <a:pt x="1110343" y="1502229"/>
                </a:moveTo>
                <a:cubicBezTo>
                  <a:pt x="1143000" y="1267279"/>
                  <a:pt x="1175657" y="1032329"/>
                  <a:pt x="1023257" y="870857"/>
                </a:cubicBezTo>
                <a:cubicBezTo>
                  <a:pt x="870857" y="709385"/>
                  <a:pt x="366486" y="678543"/>
                  <a:pt x="195943" y="533400"/>
                </a:cubicBezTo>
                <a:cubicBezTo>
                  <a:pt x="25400" y="388257"/>
                  <a:pt x="12700" y="194128"/>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AutoShape 87"/>
          <p:cNvSpPr>
            <a:spLocks noChangeArrowheads="1"/>
          </p:cNvSpPr>
          <p:nvPr/>
        </p:nvSpPr>
        <p:spPr bwMode="auto">
          <a:xfrm rot="8256427">
            <a:off x="5750867" y="5132510"/>
            <a:ext cx="526016" cy="309231"/>
          </a:xfrm>
          <a:prstGeom prst="curvedUpArrow">
            <a:avLst>
              <a:gd name="adj1" fmla="val 30000"/>
              <a:gd name="adj2" fmla="val 60000"/>
              <a:gd name="adj3" fmla="val 3333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48" name="AutoShape 86"/>
          <p:cNvSpPr>
            <a:spLocks noChangeArrowheads="1"/>
          </p:cNvSpPr>
          <p:nvPr/>
        </p:nvSpPr>
        <p:spPr bwMode="auto">
          <a:xfrm rot="8256427" flipH="1" flipV="1">
            <a:off x="6149926" y="5230957"/>
            <a:ext cx="571338" cy="287990"/>
          </a:xfrm>
          <a:prstGeom prst="curvedUpArrow">
            <a:avLst>
              <a:gd name="adj1" fmla="val 30000"/>
              <a:gd name="adj2" fmla="val 60000"/>
              <a:gd name="adj3" fmla="val 3333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49" name="AutoShape 87"/>
          <p:cNvSpPr>
            <a:spLocks noChangeArrowheads="1"/>
          </p:cNvSpPr>
          <p:nvPr/>
        </p:nvSpPr>
        <p:spPr bwMode="auto">
          <a:xfrm rot="8256427">
            <a:off x="3699253" y="5052031"/>
            <a:ext cx="513661" cy="276183"/>
          </a:xfrm>
          <a:prstGeom prst="curvedUpArrow">
            <a:avLst>
              <a:gd name="adj1" fmla="val 30000"/>
              <a:gd name="adj2" fmla="val 60000"/>
              <a:gd name="adj3" fmla="val 3333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54" name="AutoShape 86"/>
          <p:cNvSpPr>
            <a:spLocks noChangeArrowheads="1"/>
          </p:cNvSpPr>
          <p:nvPr/>
        </p:nvSpPr>
        <p:spPr bwMode="auto">
          <a:xfrm rot="8256427" flipH="1" flipV="1">
            <a:off x="4163987" y="5167324"/>
            <a:ext cx="513661" cy="276183"/>
          </a:xfrm>
          <a:prstGeom prst="curvedUpArrow">
            <a:avLst>
              <a:gd name="adj1" fmla="val 30000"/>
              <a:gd name="adj2" fmla="val 60000"/>
              <a:gd name="adj3" fmla="val 33333"/>
            </a:avLst>
          </a:prstGeom>
          <a:solidFill>
            <a:schemeClr val="tx1"/>
          </a:solidFill>
          <a:ln w="9525">
            <a:solidFill>
              <a:schemeClr val="tx1"/>
            </a:solidFill>
            <a:miter lim="800000"/>
            <a:headEnd/>
            <a:tailEnd/>
          </a:ln>
        </p:spPr>
        <p:txBody>
          <a:bodyPr wrap="none" anchor="ctr"/>
          <a:lstStyle/>
          <a:p>
            <a:endParaRPr lang="en-US">
              <a:latin typeface="Calibri" pitchFamily="34" charset="0"/>
            </a:endParaRPr>
          </a:p>
        </p:txBody>
      </p:sp>
      <p:sp>
        <p:nvSpPr>
          <p:cNvPr id="56" name="TextBox 55"/>
          <p:cNvSpPr txBox="1"/>
          <p:nvPr/>
        </p:nvSpPr>
        <p:spPr>
          <a:xfrm>
            <a:off x="1285954" y="5735645"/>
            <a:ext cx="1600200" cy="584775"/>
          </a:xfrm>
          <a:prstGeom prst="rect">
            <a:avLst/>
          </a:prstGeom>
          <a:noFill/>
        </p:spPr>
        <p:txBody>
          <a:bodyPr wrap="square" rtlCol="0">
            <a:spAutoFit/>
          </a:bodyPr>
          <a:lstStyle/>
          <a:p>
            <a:r>
              <a:rPr lang="en-US" sz="1600" dirty="0" smtClean="0">
                <a:solidFill>
                  <a:schemeClr val="accent1">
                    <a:lumMod val="75000"/>
                  </a:schemeClr>
                </a:solidFill>
              </a:rPr>
              <a:t>Ocean</a:t>
            </a:r>
            <a:br>
              <a:rPr lang="en-US" sz="1600" dirty="0" smtClean="0">
                <a:solidFill>
                  <a:schemeClr val="accent1">
                    <a:lumMod val="75000"/>
                  </a:schemeClr>
                </a:solidFill>
              </a:rPr>
            </a:br>
            <a:r>
              <a:rPr lang="en-US" sz="1600" dirty="0" smtClean="0">
                <a:solidFill>
                  <a:schemeClr val="accent1">
                    <a:lumMod val="75000"/>
                  </a:schemeClr>
                </a:solidFill>
              </a:rPr>
              <a:t>32 </a:t>
            </a:r>
            <a:r>
              <a:rPr lang="en-US" sz="1600" dirty="0" err="1" smtClean="0">
                <a:solidFill>
                  <a:schemeClr val="accent1">
                    <a:lumMod val="75000"/>
                  </a:schemeClr>
                </a:solidFill>
              </a:rPr>
              <a:t>psu</a:t>
            </a:r>
            <a:endParaRPr lang="en-US" sz="1600" dirty="0" smtClean="0">
              <a:solidFill>
                <a:schemeClr val="accent1">
                  <a:lumMod val="75000"/>
                </a:schemeClr>
              </a:solidFill>
            </a:endParaRPr>
          </a:p>
        </p:txBody>
      </p:sp>
      <p:sp>
        <p:nvSpPr>
          <p:cNvPr id="58" name="Right Arrow 57"/>
          <p:cNvSpPr/>
          <p:nvPr/>
        </p:nvSpPr>
        <p:spPr>
          <a:xfrm rot="10800000">
            <a:off x="3420181" y="4687077"/>
            <a:ext cx="353367" cy="186718"/>
          </a:xfrm>
          <a:prstGeom prst="rightArrow">
            <a:avLst/>
          </a:prstGeom>
          <a:solidFill>
            <a:schemeClr val="accent1">
              <a:lumMod val="60000"/>
              <a:lumOff val="40000"/>
            </a:schemeClr>
          </a:solidFill>
          <a:ln>
            <a:solidFill>
              <a:schemeClr val="accent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60" name="Right Arrow 59"/>
          <p:cNvSpPr/>
          <p:nvPr/>
        </p:nvSpPr>
        <p:spPr>
          <a:xfrm rot="10800000">
            <a:off x="4368019" y="4647769"/>
            <a:ext cx="265025" cy="149374"/>
          </a:xfrm>
          <a:prstGeom prst="rightArrow">
            <a:avLst/>
          </a:prstGeom>
          <a:solidFill>
            <a:schemeClr val="accent1">
              <a:lumMod val="60000"/>
              <a:lumOff val="40000"/>
            </a:schemeClr>
          </a:solidFill>
          <a:ln>
            <a:solidFill>
              <a:schemeClr val="accent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64" name="Right Arrow 63"/>
          <p:cNvSpPr/>
          <p:nvPr/>
        </p:nvSpPr>
        <p:spPr>
          <a:xfrm rot="10800000">
            <a:off x="5334421" y="4757671"/>
            <a:ext cx="220854" cy="112031"/>
          </a:xfrm>
          <a:prstGeom prst="rightArrow">
            <a:avLst/>
          </a:prstGeom>
          <a:solidFill>
            <a:schemeClr val="accent1">
              <a:lumMod val="60000"/>
              <a:lumOff val="40000"/>
            </a:schemeClr>
          </a:solidFill>
          <a:ln>
            <a:solidFill>
              <a:schemeClr val="accent1">
                <a:lumMod val="75000"/>
              </a:schemeClr>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67" name="Freeform 66"/>
          <p:cNvSpPr/>
          <p:nvPr/>
        </p:nvSpPr>
        <p:spPr>
          <a:xfrm>
            <a:off x="1145888" y="4158572"/>
            <a:ext cx="987706" cy="548815"/>
          </a:xfrm>
          <a:custGeom>
            <a:avLst/>
            <a:gdLst>
              <a:gd name="connsiteX0" fmla="*/ 0 w 682906"/>
              <a:gd name="connsiteY0" fmla="*/ 455271 h 808299"/>
              <a:gd name="connsiteX1" fmla="*/ 231494 w 682906"/>
              <a:gd name="connsiteY1" fmla="*/ 50157 h 808299"/>
              <a:gd name="connsiteX2" fmla="*/ 462987 w 682906"/>
              <a:gd name="connsiteY2" fmla="*/ 756213 h 808299"/>
              <a:gd name="connsiteX3" fmla="*/ 682906 w 682906"/>
              <a:gd name="connsiteY3" fmla="*/ 362673 h 808299"/>
            </a:gdLst>
            <a:ahLst/>
            <a:cxnLst>
              <a:cxn ang="0">
                <a:pos x="connsiteX0" y="connsiteY0"/>
              </a:cxn>
              <a:cxn ang="0">
                <a:pos x="connsiteX1" y="connsiteY1"/>
              </a:cxn>
              <a:cxn ang="0">
                <a:pos x="connsiteX2" y="connsiteY2"/>
              </a:cxn>
              <a:cxn ang="0">
                <a:pos x="connsiteX3" y="connsiteY3"/>
              </a:cxn>
            </a:cxnLst>
            <a:rect l="l" t="t" r="r" b="b"/>
            <a:pathLst>
              <a:path w="682906" h="808299">
                <a:moveTo>
                  <a:pt x="0" y="455271"/>
                </a:moveTo>
                <a:cubicBezTo>
                  <a:pt x="77165" y="227635"/>
                  <a:pt x="154330" y="0"/>
                  <a:pt x="231494" y="50157"/>
                </a:cubicBezTo>
                <a:cubicBezTo>
                  <a:pt x="308659" y="100314"/>
                  <a:pt x="387752" y="704127"/>
                  <a:pt x="462987" y="756213"/>
                </a:cubicBezTo>
                <a:cubicBezTo>
                  <a:pt x="538222" y="808299"/>
                  <a:pt x="610564" y="585486"/>
                  <a:pt x="682906" y="362673"/>
                </a:cubicBezTo>
              </a:path>
            </a:pathLst>
          </a:cu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TextBox 67"/>
          <p:cNvSpPr txBox="1"/>
          <p:nvPr/>
        </p:nvSpPr>
        <p:spPr>
          <a:xfrm>
            <a:off x="1781254" y="4051179"/>
            <a:ext cx="1600200" cy="338554"/>
          </a:xfrm>
          <a:prstGeom prst="rect">
            <a:avLst/>
          </a:prstGeom>
          <a:noFill/>
        </p:spPr>
        <p:txBody>
          <a:bodyPr wrap="square" rtlCol="0">
            <a:spAutoFit/>
          </a:bodyPr>
          <a:lstStyle/>
          <a:p>
            <a:r>
              <a:rPr lang="en-US" sz="1600" dirty="0" smtClean="0">
                <a:solidFill>
                  <a:srgbClr val="C00000"/>
                </a:solidFill>
              </a:rPr>
              <a:t>Spring tides</a:t>
            </a:r>
          </a:p>
        </p:txBody>
      </p:sp>
      <p:sp>
        <p:nvSpPr>
          <p:cNvPr id="69" name="Left-Right Arrow 68"/>
          <p:cNvSpPr/>
          <p:nvPr/>
        </p:nvSpPr>
        <p:spPr>
          <a:xfrm>
            <a:off x="1206806" y="4890300"/>
            <a:ext cx="1035636" cy="675566"/>
          </a:xfrm>
          <a:prstGeom prst="leftRightArrow">
            <a:avLst/>
          </a:prstGeom>
          <a:solidFill>
            <a:srgbClr val="CC0000">
              <a:alpha val="30196"/>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p:cNvCxnSpPr/>
          <p:nvPr/>
        </p:nvCxnSpPr>
        <p:spPr>
          <a:xfrm flipH="1" flipV="1">
            <a:off x="2935985" y="4109521"/>
            <a:ext cx="26368" cy="22109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Freeform 72"/>
          <p:cNvSpPr/>
          <p:nvPr/>
        </p:nvSpPr>
        <p:spPr>
          <a:xfrm>
            <a:off x="2592421" y="4400623"/>
            <a:ext cx="668735" cy="1936679"/>
          </a:xfrm>
          <a:custGeom>
            <a:avLst/>
            <a:gdLst>
              <a:gd name="connsiteX0" fmla="*/ 689766 w 1180012"/>
              <a:gd name="connsiteY0" fmla="*/ 1936679 h 1936679"/>
              <a:gd name="connsiteX1" fmla="*/ 1054499 w 1180012"/>
              <a:gd name="connsiteY1" fmla="*/ 1710648 h 1936679"/>
              <a:gd name="connsiteX2" fmla="*/ 1141829 w 1180012"/>
              <a:gd name="connsiteY2" fmla="*/ 1273996 h 1936679"/>
              <a:gd name="connsiteX3" fmla="*/ 474009 w 1180012"/>
              <a:gd name="connsiteY3" fmla="*/ 611313 h 1936679"/>
              <a:gd name="connsiteX4" fmla="*/ 73317 w 1180012"/>
              <a:gd name="connsiteY4" fmla="*/ 215758 h 1936679"/>
              <a:gd name="connsiteX5" fmla="*/ 1398 w 1180012"/>
              <a:gd name="connsiteY5" fmla="*/ 0 h 1936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012" h="1936679">
                <a:moveTo>
                  <a:pt x="689766" y="1936679"/>
                </a:moveTo>
                <a:cubicBezTo>
                  <a:pt x="834460" y="1878887"/>
                  <a:pt x="979155" y="1821095"/>
                  <a:pt x="1054499" y="1710648"/>
                </a:cubicBezTo>
                <a:cubicBezTo>
                  <a:pt x="1129843" y="1600201"/>
                  <a:pt x="1238577" y="1457218"/>
                  <a:pt x="1141829" y="1273996"/>
                </a:cubicBezTo>
                <a:cubicBezTo>
                  <a:pt x="1045081" y="1090773"/>
                  <a:pt x="474009" y="611313"/>
                  <a:pt x="474009" y="611313"/>
                </a:cubicBezTo>
                <a:cubicBezTo>
                  <a:pt x="295924" y="434940"/>
                  <a:pt x="152085" y="317643"/>
                  <a:pt x="73317" y="215758"/>
                </a:cubicBezTo>
                <a:cubicBezTo>
                  <a:pt x="-5451" y="113873"/>
                  <a:pt x="-2027" y="56936"/>
                  <a:pt x="1398" y="0"/>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Arrow Connector 73"/>
          <p:cNvCxnSpPr/>
          <p:nvPr/>
        </p:nvCxnSpPr>
        <p:spPr>
          <a:xfrm>
            <a:off x="2974462" y="6002323"/>
            <a:ext cx="272144"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2973519" y="5773723"/>
            <a:ext cx="330613"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flipV="1">
            <a:off x="2736217" y="4769120"/>
            <a:ext cx="193009" cy="3448"/>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flipV="1">
            <a:off x="2618776" y="4555146"/>
            <a:ext cx="328375" cy="4366"/>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2966807" y="5514306"/>
            <a:ext cx="224145" cy="7261"/>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8349426" y="4660939"/>
            <a:ext cx="2657880" cy="646331"/>
          </a:xfrm>
          <a:prstGeom prst="rect">
            <a:avLst/>
          </a:prstGeom>
        </p:spPr>
        <p:txBody>
          <a:bodyPr wrap="square">
            <a:spAutoFit/>
          </a:bodyPr>
          <a:lstStyle/>
          <a:p>
            <a:r>
              <a:rPr lang="en-US" dirty="0" smtClean="0">
                <a:solidFill>
                  <a:schemeClr val="accent1">
                    <a:lumMod val="75000"/>
                  </a:schemeClr>
                </a:solidFill>
              </a:rPr>
              <a:t>River discharge variability another leading factor</a:t>
            </a:r>
            <a:endParaRPr lang="en-US" dirty="0">
              <a:solidFill>
                <a:schemeClr val="accent1">
                  <a:lumMod val="75000"/>
                </a:schemeClr>
              </a:solidFill>
            </a:endParaRPr>
          </a:p>
        </p:txBody>
      </p:sp>
      <p:sp>
        <p:nvSpPr>
          <p:cNvPr id="79" name="TextBox 78"/>
          <p:cNvSpPr txBox="1"/>
          <p:nvPr/>
        </p:nvSpPr>
        <p:spPr>
          <a:xfrm>
            <a:off x="8614571" y="3276967"/>
            <a:ext cx="2949001" cy="646331"/>
          </a:xfrm>
          <a:prstGeom prst="rect">
            <a:avLst/>
          </a:prstGeom>
          <a:noFill/>
        </p:spPr>
        <p:txBody>
          <a:bodyPr wrap="square" rtlCol="0">
            <a:spAutoFit/>
          </a:bodyPr>
          <a:lstStyle/>
          <a:p>
            <a:r>
              <a:rPr lang="en-US" dirty="0" smtClean="0"/>
              <a:t>*details depend on bathymetry and other factors</a:t>
            </a:r>
          </a:p>
        </p:txBody>
      </p:sp>
    </p:spTree>
    <p:extLst>
      <p:ext uri="{BB962C8B-B14F-4D97-AF65-F5344CB8AC3E}">
        <p14:creationId xmlns:p14="http://schemas.microsoft.com/office/powerpoint/2010/main" val="37063024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065"/>
            <a:ext cx="7886700" cy="1325563"/>
          </a:xfrm>
        </p:spPr>
        <p:txBody>
          <a:bodyPr/>
          <a:lstStyle/>
          <a:p>
            <a:pPr algn="ctr"/>
            <a:r>
              <a:rPr lang="en-US" dirty="0" smtClean="0"/>
              <a:t>GFA vs </a:t>
            </a:r>
            <a:r>
              <a:rPr lang="en-US" dirty="0" smtClean="0">
                <a:latin typeface="Symbol" panose="05050102010706020507" pitchFamily="18" charset="2"/>
              </a:rPr>
              <a:t>D</a:t>
            </a:r>
            <a:r>
              <a:rPr lang="en-US" dirty="0" smtClean="0"/>
              <a:t>S (salt stratification)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702" y="1124939"/>
            <a:ext cx="7314595" cy="5485946"/>
          </a:xfrm>
          <a:prstGeom prst="rect">
            <a:avLst/>
          </a:prstGeom>
        </p:spPr>
      </p:pic>
      <p:sp>
        <p:nvSpPr>
          <p:cNvPr id="4" name="Slide Number Placeholder 3"/>
          <p:cNvSpPr>
            <a:spLocks noGrp="1"/>
          </p:cNvSpPr>
          <p:nvPr>
            <p:ph type="sldNum" sz="quarter" idx="12"/>
          </p:nvPr>
        </p:nvSpPr>
        <p:spPr/>
        <p:txBody>
          <a:bodyPr/>
          <a:lstStyle/>
          <a:p>
            <a:fld id="{E619D137-A23D-492E-A849-A6DFEEA2FFC7}" type="slidenum">
              <a:rPr lang="en-US" smtClean="0"/>
              <a:t>37</a:t>
            </a:fld>
            <a:endParaRPr lang="en-US"/>
          </a:p>
        </p:txBody>
      </p:sp>
      <mc:AlternateContent xmlns:mc="http://schemas.openxmlformats.org/markup-compatibility/2006" xmlns:a14="http://schemas.microsoft.com/office/drawing/2010/main">
        <mc:Choice Requires="a14">
          <p:sp>
            <p:nvSpPr>
              <p:cNvPr id="6" name="TextBox 5"/>
              <p:cNvSpPr txBox="1"/>
              <p:nvPr/>
            </p:nvSpPr>
            <p:spPr>
              <a:xfrm>
                <a:off x="9420352" y="2458720"/>
                <a:ext cx="2503424" cy="1224759"/>
              </a:xfrm>
              <a:prstGeom prst="rect">
                <a:avLst/>
              </a:prstGeom>
              <a:noFill/>
            </p:spPr>
            <p:txBody>
              <a:bodyPr wrap="square" rtlCol="0">
                <a:spAutoFit/>
              </a:bodyPr>
              <a:lstStyle/>
              <a:p>
                <a:r>
                  <a:rPr lang="en-US" dirty="0" smtClean="0">
                    <a:latin typeface="Symbol" panose="05050102010706020507" pitchFamily="18" charset="2"/>
                  </a:rPr>
                  <a:t>D</a:t>
                </a:r>
                <a:r>
                  <a:rPr lang="en-US" dirty="0" smtClean="0"/>
                  <a:t>S computed at mid-estuary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𝑆</m:t>
                        </m:r>
                      </m:e>
                    </m:acc>
                  </m:oMath>
                </a14:m>
                <a:r>
                  <a:rPr lang="en-US" dirty="0" smtClean="0"/>
                  <a:t> = 15)</a:t>
                </a:r>
              </a:p>
              <a:p>
                <a:endParaRPr lang="en-US" dirty="0"/>
              </a:p>
              <a:p>
                <a:r>
                  <a:rPr lang="en-US" dirty="0" smtClean="0"/>
                  <a:t>Change is a difference:</a:t>
                </a:r>
              </a:p>
            </p:txBody>
          </p:sp>
        </mc:Choice>
        <mc:Fallback xmlns="">
          <p:sp>
            <p:nvSpPr>
              <p:cNvPr id="6" name="TextBox 5"/>
              <p:cNvSpPr txBox="1">
                <a:spLocks noRot="1" noChangeAspect="1" noMove="1" noResize="1" noEditPoints="1" noAdjustHandles="1" noChangeArrowheads="1" noChangeShapeType="1" noTextEdit="1"/>
              </p:cNvSpPr>
              <p:nvPr/>
            </p:nvSpPr>
            <p:spPr>
              <a:xfrm>
                <a:off x="9420352" y="2458720"/>
                <a:ext cx="2503424" cy="1224759"/>
              </a:xfrm>
              <a:prstGeom prst="rect">
                <a:avLst/>
              </a:prstGeom>
              <a:blipFill>
                <a:blip r:embed="rId3"/>
                <a:stretch>
                  <a:fillRect l="-1946" t="-3483" b="-49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9651397" y="3642360"/>
                <a:ext cx="2288575" cy="489814"/>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100</m:t>
                    </m:r>
                    <m:d>
                      <m:dPr>
                        <m:ctrlPr>
                          <a:rPr lang="en-US" b="0" i="1" smtClean="0">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𝑆</m:t>
                                </m:r>
                              </m:e>
                              <m:sub>
                                <m:r>
                                  <a:rPr lang="en-US" i="1">
                                    <a:latin typeface="Cambria Math" panose="02040503050406030204" pitchFamily="18" charset="0"/>
                                  </a:rPr>
                                  <m:t>𝑒𝑥𝑝𝑒𝑟𝑖𝑚𝑒𝑛𝑡</m:t>
                                </m:r>
                              </m:sub>
                            </m:sSub>
                          </m:num>
                          <m:den>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𝑆</m:t>
                                </m:r>
                              </m:e>
                              <m:sub>
                                <m:r>
                                  <a:rPr lang="en-US" i="1">
                                    <a:latin typeface="Cambria Math" panose="02040503050406030204" pitchFamily="18" charset="0"/>
                                  </a:rPr>
                                  <m:t>𝑐𝑜𝑛𝑡𝑟𝑜𝑙</m:t>
                                </m:r>
                              </m:sub>
                            </m:sSub>
                          </m:den>
                        </m:f>
                      </m:e>
                    </m:d>
                  </m:oMath>
                </a14:m>
                <a:r>
                  <a:rPr lang="en-US" dirty="0" smtClean="0"/>
                  <a:t> - 100 </a:t>
                </a:r>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9651397" y="3642360"/>
                <a:ext cx="2288575" cy="489814"/>
              </a:xfrm>
              <a:prstGeom prst="rect">
                <a:avLst/>
              </a:prstGeom>
              <a:blipFill>
                <a:blip r:embed="rId4"/>
                <a:stretch>
                  <a:fillRect r="-5319" b="-7500"/>
                </a:stretch>
              </a:blipFill>
            </p:spPr>
            <p:txBody>
              <a:bodyPr/>
              <a:lstStyle/>
              <a:p>
                <a:r>
                  <a:rPr lang="en-US">
                    <a:noFill/>
                  </a:rPr>
                  <a:t> </a:t>
                </a:r>
              </a:p>
            </p:txBody>
          </p:sp>
        </mc:Fallback>
      </mc:AlternateContent>
    </p:spTree>
    <p:extLst>
      <p:ext uri="{BB962C8B-B14F-4D97-AF65-F5344CB8AC3E}">
        <p14:creationId xmlns:p14="http://schemas.microsoft.com/office/powerpoint/2010/main" val="36659024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059"/>
            <a:ext cx="7886700" cy="1325563"/>
          </a:xfrm>
        </p:spPr>
        <p:txBody>
          <a:bodyPr/>
          <a:lstStyle/>
          <a:p>
            <a:pPr algn="ctr"/>
            <a:r>
              <a:rPr lang="en-US" dirty="0" smtClean="0"/>
              <a:t>GFA vs Salt Intrusion Length (L)</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702" y="1129003"/>
            <a:ext cx="7314595" cy="5485946"/>
          </a:xfrm>
          <a:prstGeom prst="rect">
            <a:avLst/>
          </a:prstGeom>
        </p:spPr>
      </p:pic>
      <p:sp>
        <p:nvSpPr>
          <p:cNvPr id="4" name="Slide Number Placeholder 3"/>
          <p:cNvSpPr>
            <a:spLocks noGrp="1"/>
          </p:cNvSpPr>
          <p:nvPr>
            <p:ph type="sldNum" sz="quarter" idx="12"/>
          </p:nvPr>
        </p:nvSpPr>
        <p:spPr/>
        <p:txBody>
          <a:bodyPr/>
          <a:lstStyle/>
          <a:p>
            <a:fld id="{E619D137-A23D-492E-A849-A6DFEEA2FFC7}" type="slidenum">
              <a:rPr lang="en-US" smtClean="0"/>
              <a:t>38</a:t>
            </a:fld>
            <a:endParaRPr lang="en-US"/>
          </a:p>
        </p:txBody>
      </p:sp>
      <p:sp>
        <p:nvSpPr>
          <p:cNvPr id="6" name="TextBox 5"/>
          <p:cNvSpPr txBox="1"/>
          <p:nvPr/>
        </p:nvSpPr>
        <p:spPr>
          <a:xfrm>
            <a:off x="9420352" y="2779776"/>
            <a:ext cx="2503424" cy="369332"/>
          </a:xfrm>
          <a:prstGeom prst="rect">
            <a:avLst/>
          </a:prstGeom>
          <a:noFill/>
        </p:spPr>
        <p:txBody>
          <a:bodyPr wrap="square" rtlCol="0">
            <a:spAutoFit/>
          </a:bodyPr>
          <a:lstStyle/>
          <a:p>
            <a:r>
              <a:rPr lang="en-US" dirty="0" smtClean="0"/>
              <a:t>Change based on ratio:</a:t>
            </a:r>
          </a:p>
        </p:txBody>
      </p:sp>
      <mc:AlternateContent xmlns:mc="http://schemas.openxmlformats.org/markup-compatibility/2006" xmlns:a14="http://schemas.microsoft.com/office/drawing/2010/main">
        <mc:Choice Requires="a14">
          <p:sp>
            <p:nvSpPr>
              <p:cNvPr id="3" name="TextBox 2"/>
              <p:cNvSpPr txBox="1"/>
              <p:nvPr/>
            </p:nvSpPr>
            <p:spPr>
              <a:xfrm>
                <a:off x="9651397" y="3256280"/>
                <a:ext cx="1658596" cy="489814"/>
              </a:xfrm>
              <a:prstGeom prst="rect">
                <a:avLst/>
              </a:prstGeom>
              <a:noFill/>
            </p:spPr>
            <p:txBody>
              <a:bodyPr wrap="none" lIns="0" tIns="0" rIns="0" bIns="0" rtlCol="0">
                <a:spAutoFit/>
              </a:bodyPr>
              <a:lstStyle/>
              <a:p>
                <a14:m>
                  <m:oMath xmlns:m="http://schemas.openxmlformats.org/officeDocument/2006/math">
                    <m:r>
                      <a:rPr lang="en-US" b="0" i="1" smtClean="0">
                        <a:latin typeface="Cambria Math" panose="02040503050406030204" pitchFamily="18" charset="0"/>
                      </a:rPr>
                      <m:t>100</m:t>
                    </m:r>
                    <m:d>
                      <m:dPr>
                        <m:ctrlPr>
                          <a:rPr lang="en-US" b="0" i="1" smtClean="0">
                            <a:latin typeface="Cambria Math" panose="02040503050406030204" pitchFamily="18" charset="0"/>
                          </a:rPr>
                        </m:ctrlPr>
                      </m:dPr>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𝑒𝑥𝑝𝑒𝑟𝑖𝑚𝑒𝑛𝑡</m:t>
                                </m:r>
                              </m:sub>
                            </m:sSub>
                          </m:num>
                          <m:den>
                            <m:sSub>
                              <m:sSubPr>
                                <m:ctrlPr>
                                  <a:rPr lang="en-US" i="1">
                                    <a:latin typeface="Cambria Math" panose="02040503050406030204" pitchFamily="18" charset="0"/>
                                  </a:rPr>
                                </m:ctrlPr>
                              </m:sSubPr>
                              <m:e>
                                <m:r>
                                  <a:rPr lang="en-US" b="0" i="1" smtClean="0">
                                    <a:latin typeface="Cambria Math" panose="02040503050406030204" pitchFamily="18" charset="0"/>
                                  </a:rPr>
                                  <m:t>𝐿</m:t>
                                </m:r>
                              </m:e>
                              <m:sub>
                                <m:r>
                                  <a:rPr lang="en-US" b="0" i="1" smtClean="0">
                                    <a:latin typeface="Cambria Math" panose="02040503050406030204" pitchFamily="18" charset="0"/>
                                  </a:rPr>
                                  <m:t>𝑐𝑜𝑛𝑡𝑟𝑜𝑙</m:t>
                                </m:r>
                              </m:sub>
                            </m:sSub>
                          </m:den>
                        </m:f>
                      </m:e>
                    </m:d>
                  </m:oMath>
                </a14:m>
                <a:r>
                  <a:rPr lang="en-US" dirty="0" smtClean="0"/>
                  <a:t> </a:t>
                </a:r>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9651397" y="3256280"/>
                <a:ext cx="1658596" cy="489814"/>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739935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541" y="-15869"/>
            <a:ext cx="10896599" cy="1325563"/>
          </a:xfrm>
        </p:spPr>
        <p:txBody>
          <a:bodyPr/>
          <a:lstStyle/>
          <a:p>
            <a:pPr algn="ctr"/>
            <a:r>
              <a:rPr lang="en-US" dirty="0" smtClean="0"/>
              <a:t>Salt Front Location (0.1 </a:t>
            </a:r>
            <a:r>
              <a:rPr lang="en-US" dirty="0" err="1" smtClean="0"/>
              <a:t>psu</a:t>
            </a:r>
            <a:r>
              <a:rPr lang="en-US" dirty="0" smtClean="0"/>
              <a:t>) </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792"/>
          <a:stretch/>
        </p:blipFill>
        <p:spPr>
          <a:xfrm>
            <a:off x="2893568" y="995065"/>
            <a:ext cx="6671471" cy="5485946"/>
          </a:xfrm>
          <a:prstGeom prst="rect">
            <a:avLst/>
          </a:prstGeom>
        </p:spPr>
      </p:pic>
      <p:sp>
        <p:nvSpPr>
          <p:cNvPr id="7" name="TextBox 6"/>
          <p:cNvSpPr txBox="1"/>
          <p:nvPr/>
        </p:nvSpPr>
        <p:spPr>
          <a:xfrm>
            <a:off x="2029485" y="1645027"/>
            <a:ext cx="1313329" cy="307777"/>
          </a:xfrm>
          <a:prstGeom prst="rect">
            <a:avLst/>
          </a:prstGeom>
          <a:noFill/>
        </p:spPr>
        <p:txBody>
          <a:bodyPr wrap="square" rtlCol="0">
            <a:spAutoFit/>
          </a:bodyPr>
          <a:lstStyle/>
          <a:p>
            <a:r>
              <a:rPr lang="en-US" sz="1400" b="1" dirty="0" smtClean="0">
                <a:solidFill>
                  <a:srgbClr val="FF0000"/>
                </a:solidFill>
              </a:rPr>
              <a:t>Poughkeepsie</a:t>
            </a:r>
            <a:endParaRPr lang="en-US" sz="1400" b="1" dirty="0">
              <a:solidFill>
                <a:srgbClr val="FF0000"/>
              </a:solidFill>
            </a:endParaRPr>
          </a:p>
        </p:txBody>
      </p:sp>
      <p:sp>
        <p:nvSpPr>
          <p:cNvPr id="8" name="TextBox 7"/>
          <p:cNvSpPr txBox="1"/>
          <p:nvPr/>
        </p:nvSpPr>
        <p:spPr>
          <a:xfrm>
            <a:off x="2244458" y="3854835"/>
            <a:ext cx="1313329" cy="307777"/>
          </a:xfrm>
          <a:prstGeom prst="rect">
            <a:avLst/>
          </a:prstGeom>
          <a:noFill/>
        </p:spPr>
        <p:txBody>
          <a:bodyPr wrap="square" rtlCol="0">
            <a:spAutoFit/>
          </a:bodyPr>
          <a:lstStyle/>
          <a:p>
            <a:r>
              <a:rPr lang="en-US" sz="1400" b="1" dirty="0" smtClean="0">
                <a:solidFill>
                  <a:srgbClr val="FF0000"/>
                </a:solidFill>
              </a:rPr>
              <a:t>West Point</a:t>
            </a:r>
            <a:endParaRPr lang="en-US" sz="1400" b="1" dirty="0">
              <a:solidFill>
                <a:srgbClr val="FF0000"/>
              </a:solidFill>
            </a:endParaRPr>
          </a:p>
        </p:txBody>
      </p:sp>
      <p:sp>
        <p:nvSpPr>
          <p:cNvPr id="9" name="Rectangle 8"/>
          <p:cNvSpPr/>
          <p:nvPr/>
        </p:nvSpPr>
        <p:spPr>
          <a:xfrm>
            <a:off x="206187" y="3196959"/>
            <a:ext cx="2731582" cy="646331"/>
          </a:xfrm>
          <a:prstGeom prst="rect">
            <a:avLst/>
          </a:prstGeom>
        </p:spPr>
        <p:txBody>
          <a:bodyPr wrap="none">
            <a:spAutoFit/>
          </a:bodyPr>
          <a:lstStyle/>
          <a:p>
            <a:pPr algn="ctr"/>
            <a:r>
              <a:rPr lang="en-US" dirty="0" smtClean="0"/>
              <a:t>salt intrusion length</a:t>
            </a:r>
          </a:p>
          <a:p>
            <a:pPr algn="ctr"/>
            <a:r>
              <a:rPr lang="en-US" dirty="0" smtClean="0"/>
              <a:t>(distance </a:t>
            </a:r>
            <a:r>
              <a:rPr lang="en-US" dirty="0"/>
              <a:t>from </a:t>
            </a:r>
            <a:r>
              <a:rPr lang="en-US" dirty="0" smtClean="0"/>
              <a:t>Battery, km)</a:t>
            </a:r>
          </a:p>
        </p:txBody>
      </p:sp>
      <p:sp>
        <p:nvSpPr>
          <p:cNvPr id="10" name="TextBox 9"/>
          <p:cNvSpPr txBox="1"/>
          <p:nvPr/>
        </p:nvSpPr>
        <p:spPr>
          <a:xfrm>
            <a:off x="3962638" y="1740573"/>
            <a:ext cx="1039667" cy="430887"/>
          </a:xfrm>
          <a:prstGeom prst="rect">
            <a:avLst/>
          </a:prstGeom>
          <a:solidFill>
            <a:schemeClr val="bg1"/>
          </a:solidFill>
        </p:spPr>
        <p:txBody>
          <a:bodyPr wrap="square" rtlCol="0">
            <a:spAutoFit/>
          </a:bodyPr>
          <a:lstStyle/>
          <a:p>
            <a:r>
              <a:rPr lang="en-US" sz="1050" dirty="0" smtClean="0"/>
              <a:t>GFA 34%</a:t>
            </a:r>
          </a:p>
          <a:p>
            <a:r>
              <a:rPr lang="en-US" sz="1050" dirty="0" smtClean="0"/>
              <a:t>GFA 62%</a:t>
            </a:r>
            <a:endParaRPr lang="en-US" sz="1050" dirty="0"/>
          </a:p>
        </p:txBody>
      </p:sp>
      <p:sp>
        <p:nvSpPr>
          <p:cNvPr id="3" name="Rectangle 2"/>
          <p:cNvSpPr/>
          <p:nvPr/>
        </p:nvSpPr>
        <p:spPr>
          <a:xfrm>
            <a:off x="6067552" y="6483019"/>
            <a:ext cx="6096000" cy="369332"/>
          </a:xfrm>
          <a:prstGeom prst="rect">
            <a:avLst/>
          </a:prstGeom>
        </p:spPr>
        <p:txBody>
          <a:bodyPr>
            <a:spAutoFit/>
          </a:bodyPr>
          <a:lstStyle/>
          <a:p>
            <a:pPr algn="r"/>
            <a:r>
              <a:rPr lang="en-US" dirty="0" smtClean="0"/>
              <a:t>All 3D simulations use annual average river </a:t>
            </a:r>
            <a:r>
              <a:rPr lang="en-US" dirty="0" err="1"/>
              <a:t>streamflows</a:t>
            </a:r>
            <a:endParaRPr lang="en-US" dirty="0"/>
          </a:p>
        </p:txBody>
      </p:sp>
      <p:sp>
        <p:nvSpPr>
          <p:cNvPr id="6" name="Slide Number Placeholder 5"/>
          <p:cNvSpPr>
            <a:spLocks noGrp="1"/>
          </p:cNvSpPr>
          <p:nvPr>
            <p:ph type="sldNum" sz="quarter" idx="12"/>
          </p:nvPr>
        </p:nvSpPr>
        <p:spPr/>
        <p:txBody>
          <a:bodyPr/>
          <a:lstStyle/>
          <a:p>
            <a:fld id="{E619D137-A23D-492E-A849-A6DFEEA2FFC7}" type="slidenum">
              <a:rPr lang="en-US" smtClean="0"/>
              <a:t>39</a:t>
            </a:fld>
            <a:endParaRPr lang="en-US"/>
          </a:p>
        </p:txBody>
      </p:sp>
      <p:sp>
        <p:nvSpPr>
          <p:cNvPr id="11" name="TextBox 10"/>
          <p:cNvSpPr txBox="1"/>
          <p:nvPr/>
        </p:nvSpPr>
        <p:spPr>
          <a:xfrm>
            <a:off x="5039360" y="5413248"/>
            <a:ext cx="1215136" cy="369332"/>
          </a:xfrm>
          <a:prstGeom prst="rect">
            <a:avLst/>
          </a:prstGeom>
          <a:noFill/>
        </p:spPr>
        <p:txBody>
          <a:bodyPr wrap="square" rtlCol="0">
            <a:spAutoFit/>
          </a:bodyPr>
          <a:lstStyle/>
          <a:p>
            <a:r>
              <a:rPr lang="en-US" dirty="0" smtClean="0"/>
              <a:t>NEAP</a:t>
            </a:r>
            <a:endParaRPr lang="en-US" dirty="0"/>
          </a:p>
        </p:txBody>
      </p:sp>
      <p:sp>
        <p:nvSpPr>
          <p:cNvPr id="12" name="TextBox 11"/>
          <p:cNvSpPr txBox="1"/>
          <p:nvPr/>
        </p:nvSpPr>
        <p:spPr>
          <a:xfrm>
            <a:off x="7179056" y="5427472"/>
            <a:ext cx="1215136" cy="369332"/>
          </a:xfrm>
          <a:prstGeom prst="rect">
            <a:avLst/>
          </a:prstGeom>
          <a:noFill/>
        </p:spPr>
        <p:txBody>
          <a:bodyPr wrap="square" rtlCol="0">
            <a:spAutoFit/>
          </a:bodyPr>
          <a:lstStyle/>
          <a:p>
            <a:r>
              <a:rPr lang="en-US" dirty="0" smtClean="0"/>
              <a:t>SPRING</a:t>
            </a:r>
            <a:endParaRPr lang="en-US" dirty="0"/>
          </a:p>
        </p:txBody>
      </p:sp>
      <p:sp>
        <p:nvSpPr>
          <p:cNvPr id="15" name="TextBox 14"/>
          <p:cNvSpPr txBox="1"/>
          <p:nvPr/>
        </p:nvSpPr>
        <p:spPr>
          <a:xfrm>
            <a:off x="9338498" y="1948075"/>
            <a:ext cx="2727518" cy="2031325"/>
          </a:xfrm>
          <a:prstGeom prst="rect">
            <a:avLst/>
          </a:prstGeom>
          <a:noFill/>
        </p:spPr>
        <p:txBody>
          <a:bodyPr wrap="square" rtlCol="0">
            <a:spAutoFit/>
          </a:bodyPr>
          <a:lstStyle/>
          <a:p>
            <a:r>
              <a:rPr lang="en-US" dirty="0" smtClean="0">
                <a:sym typeface="Wingdings" panose="05000000000000000000" pitchFamily="2" charset="2"/>
              </a:rPr>
              <a:t>Stronger stratification</a:t>
            </a:r>
          </a:p>
          <a:p>
            <a:pPr marL="285750" indent="-285750">
              <a:buFont typeface="Wingdings" panose="05000000000000000000" pitchFamily="2" charset="2"/>
              <a:buChar char="à"/>
            </a:pPr>
            <a:r>
              <a:rPr lang="en-US" dirty="0" smtClean="0">
                <a:sym typeface="Wingdings" panose="05000000000000000000" pitchFamily="2" charset="2"/>
              </a:rPr>
              <a:t>longer salt intrusion</a:t>
            </a:r>
          </a:p>
          <a:p>
            <a:pPr marL="285750" indent="-285750">
              <a:buFont typeface="Wingdings" panose="05000000000000000000" pitchFamily="2" charset="2"/>
              <a:buChar char="à"/>
            </a:pPr>
            <a:endParaRPr lang="en-US" dirty="0">
              <a:sym typeface="Wingdings" panose="05000000000000000000" pitchFamily="2" charset="2"/>
            </a:endParaRPr>
          </a:p>
          <a:p>
            <a:r>
              <a:rPr lang="en-US" dirty="0" smtClean="0">
                <a:sym typeface="Wingdings" panose="05000000000000000000" pitchFamily="2" charset="2"/>
              </a:rPr>
              <a:t>Lower neap-spring variability in stratification</a:t>
            </a:r>
          </a:p>
          <a:p>
            <a:r>
              <a:rPr lang="en-US" dirty="0" smtClean="0">
                <a:sym typeface="Wingdings" panose="05000000000000000000" pitchFamily="2" charset="2"/>
              </a:rPr>
              <a:t> Lower neap-spring variability in salt intrusion</a:t>
            </a:r>
            <a:endParaRPr lang="en-US" dirty="0"/>
          </a:p>
        </p:txBody>
      </p:sp>
      <p:sp>
        <p:nvSpPr>
          <p:cNvPr id="16" name="TextBox 15"/>
          <p:cNvSpPr txBox="1"/>
          <p:nvPr/>
        </p:nvSpPr>
        <p:spPr>
          <a:xfrm>
            <a:off x="3104896" y="5425440"/>
            <a:ext cx="1215136" cy="369332"/>
          </a:xfrm>
          <a:prstGeom prst="rect">
            <a:avLst/>
          </a:prstGeom>
          <a:noFill/>
        </p:spPr>
        <p:txBody>
          <a:bodyPr wrap="square" rtlCol="0">
            <a:spAutoFit/>
          </a:bodyPr>
          <a:lstStyle/>
          <a:p>
            <a:r>
              <a:rPr lang="en-US" dirty="0" smtClean="0"/>
              <a:t>SPRING</a:t>
            </a:r>
            <a:endParaRPr lang="en-US" dirty="0"/>
          </a:p>
        </p:txBody>
      </p:sp>
    </p:spTree>
    <p:extLst>
      <p:ext uri="{BB962C8B-B14F-4D97-AF65-F5344CB8AC3E}">
        <p14:creationId xmlns:p14="http://schemas.microsoft.com/office/powerpoint/2010/main" val="10575668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Scoping Session Agenda</a:t>
            </a:r>
            <a:endParaRPr lang="en-US" sz="3200" b="1"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24DD7C-F12D-4221-82E8-084DBB0EE8B9}" type="slidenum">
              <a:rPr kumimoji="0" lang="en-US" sz="1000" b="0" i="0" u="none" strike="noStrike" kern="1200" cap="none" spc="0" normalizeH="0" baseline="0" noProof="0" smtClean="0">
                <a:ln>
                  <a:noFill/>
                </a:ln>
                <a:solidFill>
                  <a:prstClr val="black">
                    <a:tint val="75000"/>
                  </a:prstClr>
                </a:solidFill>
                <a:effectLst/>
                <a:uLnTx/>
                <a:uFillTx/>
                <a:latin typeface="Century Gothic"/>
                <a:ea typeface="+mn-ea"/>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prstClr val="black">
                  <a:tint val="75000"/>
                </a:prstClr>
              </a:solidFill>
              <a:effectLst/>
              <a:uLnTx/>
              <a:uFillTx/>
              <a:latin typeface="Century Gothic"/>
              <a:ea typeface="+mn-ea"/>
            </a:endParaRPr>
          </a:p>
        </p:txBody>
      </p:sp>
      <p:sp>
        <p:nvSpPr>
          <p:cNvPr id="5" name="Content Placeholder 4"/>
          <p:cNvSpPr>
            <a:spLocks noGrp="1"/>
          </p:cNvSpPr>
          <p:nvPr>
            <p:ph idx="1"/>
          </p:nvPr>
        </p:nvSpPr>
        <p:spPr>
          <a:xfrm>
            <a:off x="327447" y="1333724"/>
            <a:ext cx="11403003" cy="4525963"/>
          </a:xfrm>
        </p:spPr>
        <p:txBody>
          <a:bodyPr/>
          <a:lstStyle/>
          <a:p>
            <a:r>
              <a:rPr lang="en-US" sz="2000" dirty="0" smtClean="0"/>
              <a:t>Introduction / welcome</a:t>
            </a:r>
          </a:p>
          <a:p>
            <a:r>
              <a:rPr lang="en-US" sz="2000" dirty="0" smtClean="0"/>
              <a:t>Project overview and discussion </a:t>
            </a:r>
            <a:r>
              <a:rPr lang="en-US" sz="2000" dirty="0"/>
              <a:t>(Orton)</a:t>
            </a:r>
          </a:p>
          <a:p>
            <a:r>
              <a:rPr lang="en-US" sz="2000" dirty="0"/>
              <a:t>Current </a:t>
            </a:r>
            <a:r>
              <a:rPr lang="en-US" sz="2000" dirty="0" smtClean="0"/>
              <a:t>knowledge </a:t>
            </a:r>
            <a:r>
              <a:rPr lang="en-US" sz="2000" dirty="0"/>
              <a:t>of </a:t>
            </a:r>
            <a:r>
              <a:rPr lang="en-US" sz="2000" dirty="0" smtClean="0"/>
              <a:t>barrier </a:t>
            </a:r>
            <a:r>
              <a:rPr lang="en-US" sz="2000" dirty="0"/>
              <a:t>e</a:t>
            </a:r>
            <a:r>
              <a:rPr lang="en-US" sz="2000" dirty="0" smtClean="0"/>
              <a:t>ffects </a:t>
            </a:r>
            <a:r>
              <a:rPr lang="en-US" sz="2000" dirty="0"/>
              <a:t>on </a:t>
            </a:r>
            <a:r>
              <a:rPr lang="en-US" sz="2000" dirty="0" smtClean="0"/>
              <a:t>components </a:t>
            </a:r>
            <a:r>
              <a:rPr lang="en-US" sz="2000" dirty="0"/>
              <a:t>of </a:t>
            </a:r>
            <a:r>
              <a:rPr lang="en-US" sz="2000" dirty="0" smtClean="0"/>
              <a:t>estuary health (Orton)</a:t>
            </a:r>
          </a:p>
          <a:p>
            <a:r>
              <a:rPr lang="en-US" sz="2000" dirty="0" smtClean="0"/>
              <a:t>Update </a:t>
            </a:r>
            <a:r>
              <a:rPr lang="en-US" sz="2000" dirty="0"/>
              <a:t>of the </a:t>
            </a:r>
            <a:r>
              <a:rPr lang="en-US" sz="2000" dirty="0" smtClean="0"/>
              <a:t>HAT Study (Wisemiller)</a:t>
            </a:r>
          </a:p>
          <a:p>
            <a:pPr marL="0" indent="0">
              <a:spcBef>
                <a:spcPts val="1200"/>
              </a:spcBef>
              <a:spcAft>
                <a:spcPts val="1200"/>
              </a:spcAft>
              <a:buNone/>
            </a:pPr>
            <a:r>
              <a:rPr lang="en-US" sz="2000" b="1" dirty="0" smtClean="0"/>
              <a:t>Lunch</a:t>
            </a:r>
          </a:p>
          <a:p>
            <a:r>
              <a:rPr lang="en-US" sz="2000" dirty="0" smtClean="0"/>
              <a:t>Stakeholder </a:t>
            </a:r>
            <a:r>
              <a:rPr lang="en-US" sz="2000" dirty="0"/>
              <a:t>i</a:t>
            </a:r>
            <a:r>
              <a:rPr lang="en-US" sz="2000" dirty="0" smtClean="0"/>
              <a:t>nterests </a:t>
            </a:r>
            <a:r>
              <a:rPr lang="en-US" sz="2000" dirty="0"/>
              <a:t>and </a:t>
            </a:r>
            <a:r>
              <a:rPr lang="en-US" sz="2000" dirty="0" smtClean="0"/>
              <a:t>concerns</a:t>
            </a:r>
            <a:endParaRPr lang="en-US" sz="2000" dirty="0"/>
          </a:p>
          <a:p>
            <a:r>
              <a:rPr lang="en-US" sz="2000" dirty="0"/>
              <a:t>Near-Term </a:t>
            </a:r>
            <a:r>
              <a:rPr lang="en-US" sz="2000" dirty="0" smtClean="0"/>
              <a:t>analyses </a:t>
            </a:r>
            <a:r>
              <a:rPr lang="en-US" sz="2000" dirty="0"/>
              <a:t>within this </a:t>
            </a:r>
            <a:r>
              <a:rPr lang="en-US" sz="2000" dirty="0" smtClean="0"/>
              <a:t>study </a:t>
            </a:r>
            <a:endParaRPr lang="en-US" sz="2000" dirty="0"/>
          </a:p>
          <a:p>
            <a:r>
              <a:rPr lang="en-US" sz="2000" dirty="0"/>
              <a:t>Near-Term (Summer) s</a:t>
            </a:r>
            <a:r>
              <a:rPr lang="en-US" sz="2000" dirty="0" smtClean="0"/>
              <a:t>cientific </a:t>
            </a:r>
            <a:r>
              <a:rPr lang="en-US" sz="2000" dirty="0"/>
              <a:t>w</a:t>
            </a:r>
            <a:r>
              <a:rPr lang="en-US" sz="2000" dirty="0" smtClean="0"/>
              <a:t>orkshops</a:t>
            </a:r>
          </a:p>
          <a:p>
            <a:r>
              <a:rPr lang="en-US" sz="2000" dirty="0"/>
              <a:t>Research funding </a:t>
            </a:r>
            <a:r>
              <a:rPr lang="en-US" sz="2000" dirty="0" smtClean="0"/>
              <a:t>needs </a:t>
            </a:r>
            <a:r>
              <a:rPr lang="en-US" sz="2000" dirty="0"/>
              <a:t>and o</a:t>
            </a:r>
            <a:r>
              <a:rPr lang="en-US" sz="2000" dirty="0" smtClean="0"/>
              <a:t>pportunities</a:t>
            </a:r>
          </a:p>
          <a:p>
            <a:r>
              <a:rPr lang="en-US" sz="2000" dirty="0" smtClean="0"/>
              <a:t>Wrap-up, next steps</a:t>
            </a:r>
            <a:endParaRPr lang="en-US" sz="2000" dirty="0"/>
          </a:p>
          <a:p>
            <a:pPr marL="0" indent="0">
              <a:buNone/>
            </a:pPr>
            <a:endParaRPr lang="en-US" sz="2000" dirty="0"/>
          </a:p>
        </p:txBody>
      </p:sp>
    </p:spTree>
    <p:extLst>
      <p:ext uri="{BB962C8B-B14F-4D97-AF65-F5344CB8AC3E}">
        <p14:creationId xmlns:p14="http://schemas.microsoft.com/office/powerpoint/2010/main" val="15194918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1" y="5292"/>
            <a:ext cx="10740188" cy="1325563"/>
          </a:xfrm>
        </p:spPr>
        <p:txBody>
          <a:bodyPr/>
          <a:lstStyle/>
          <a:p>
            <a:pPr algn="ctr"/>
            <a:r>
              <a:rPr lang="en-US" dirty="0"/>
              <a:t>Physical Estuary Effects </a:t>
            </a:r>
            <a:r>
              <a:rPr lang="en-US" dirty="0" smtClean="0"/>
              <a:t>of Open Surge Barriers</a:t>
            </a:r>
            <a:endParaRPr lang="en-US" dirty="0"/>
          </a:p>
        </p:txBody>
      </p:sp>
      <p:sp>
        <p:nvSpPr>
          <p:cNvPr id="3" name="Content Placeholder 2"/>
          <p:cNvSpPr>
            <a:spLocks noGrp="1"/>
          </p:cNvSpPr>
          <p:nvPr>
            <p:ph idx="1"/>
          </p:nvPr>
        </p:nvSpPr>
        <p:spPr>
          <a:xfrm>
            <a:off x="552704" y="1315475"/>
            <a:ext cx="10976864" cy="5309914"/>
          </a:xfrm>
        </p:spPr>
        <p:txBody>
          <a:bodyPr>
            <a:normAutofit fontScale="92500" lnSpcReduction="10000"/>
          </a:bodyPr>
          <a:lstStyle/>
          <a:p>
            <a:pPr>
              <a:lnSpc>
                <a:spcPct val="120000"/>
              </a:lnSpc>
            </a:pPr>
            <a:r>
              <a:rPr lang="en-US" dirty="0" smtClean="0"/>
              <a:t>The Hudson preliminary modeling </a:t>
            </a:r>
            <a:r>
              <a:rPr lang="en-US" dirty="0"/>
              <a:t>and </a:t>
            </a:r>
            <a:r>
              <a:rPr lang="en-US" dirty="0" smtClean="0"/>
              <a:t>past studies provided </a:t>
            </a:r>
            <a:r>
              <a:rPr lang="en-US" dirty="0"/>
              <a:t>consistent qualitative conclusions on the </a:t>
            </a:r>
            <a:r>
              <a:rPr lang="en-US" dirty="0" smtClean="0"/>
              <a:t>physical </a:t>
            </a:r>
            <a:r>
              <a:rPr lang="en-US" dirty="0"/>
              <a:t>estuary </a:t>
            </a:r>
            <a:r>
              <a:rPr lang="en-US" dirty="0" smtClean="0"/>
              <a:t>effects </a:t>
            </a:r>
            <a:r>
              <a:rPr lang="en-US" dirty="0"/>
              <a:t>of surge </a:t>
            </a:r>
            <a:r>
              <a:rPr lang="en-US" dirty="0" smtClean="0"/>
              <a:t>barriers</a:t>
            </a:r>
          </a:p>
          <a:p>
            <a:pPr>
              <a:lnSpc>
                <a:spcPct val="120000"/>
              </a:lnSpc>
            </a:pPr>
            <a:r>
              <a:rPr lang="en-US" dirty="0" smtClean="0"/>
              <a:t>The degree of effects can be small or large – depends on openness of barrier</a:t>
            </a:r>
          </a:p>
          <a:p>
            <a:pPr>
              <a:lnSpc>
                <a:spcPct val="120000"/>
              </a:lnSpc>
            </a:pPr>
            <a:r>
              <a:rPr lang="en-US" dirty="0" smtClean="0"/>
              <a:t>When a barrier system partially restricts estuary-ocean exchange</a:t>
            </a:r>
            <a:endParaRPr lang="en-US" dirty="0"/>
          </a:p>
          <a:p>
            <a:pPr lvl="1">
              <a:lnSpc>
                <a:spcPct val="120000"/>
              </a:lnSpc>
            </a:pPr>
            <a:r>
              <a:rPr lang="en-US" dirty="0" smtClean="0"/>
              <a:t>It leads to stronger </a:t>
            </a:r>
            <a:r>
              <a:rPr lang="en-US" dirty="0"/>
              <a:t>tidal currents and mixing near the barrier gate openings</a:t>
            </a:r>
          </a:p>
          <a:p>
            <a:pPr lvl="1">
              <a:lnSpc>
                <a:spcPct val="120000"/>
              </a:lnSpc>
            </a:pPr>
            <a:r>
              <a:rPr lang="en-US" dirty="0" smtClean="0"/>
              <a:t>Elsewhere, on spring tides it causes reductions </a:t>
            </a:r>
            <a:r>
              <a:rPr lang="en-US" dirty="0"/>
              <a:t>in </a:t>
            </a:r>
            <a:r>
              <a:rPr lang="en-US" dirty="0" smtClean="0"/>
              <a:t>tides, currents, mixing, and increases in stratification and salt intrusion</a:t>
            </a:r>
          </a:p>
          <a:p>
            <a:pPr lvl="1">
              <a:lnSpc>
                <a:spcPct val="120000"/>
              </a:lnSpc>
            </a:pPr>
            <a:r>
              <a:rPr lang="en-US" dirty="0" smtClean="0"/>
              <a:t>For a partially mixed estuary, these changes lead to longer residence times at most locations</a:t>
            </a:r>
          </a:p>
          <a:p>
            <a:pPr lvl="1">
              <a:lnSpc>
                <a:spcPct val="120000"/>
              </a:lnSpc>
            </a:pPr>
            <a:r>
              <a:rPr lang="en-US" dirty="0" smtClean="0"/>
              <a:t>However, for standing-wave estuaries or tide straits, different results may arise</a:t>
            </a:r>
          </a:p>
        </p:txBody>
      </p:sp>
    </p:spTree>
    <p:extLst>
      <p:ext uri="{BB962C8B-B14F-4D97-AF65-F5344CB8AC3E}">
        <p14:creationId xmlns:p14="http://schemas.microsoft.com/office/powerpoint/2010/main" val="2626030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 </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3243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r:link="rId3">
            <a:extLst>
              <a:ext uri="{28A0092B-C50C-407E-A947-70E740481C1C}">
                <a14:useLocalDpi xmlns:a14="http://schemas.microsoft.com/office/drawing/2010/main" val="0"/>
              </a:ext>
            </a:extLst>
          </a:blip>
          <a:stretch>
            <a:fillRect/>
          </a:stretch>
        </p:blipFill>
        <p:spPr>
          <a:xfrm>
            <a:off x="4036067" y="672903"/>
            <a:ext cx="7466983" cy="5598103"/>
          </a:xfrm>
          <a:prstGeom prst="rect">
            <a:avLst/>
          </a:prstGeom>
        </p:spPr>
      </p:pic>
      <p:pic>
        <p:nvPicPr>
          <p:cNvPr id="3" name="Picture 2"/>
          <p:cNvPicPr>
            <a:picLocks noChangeAspect="1"/>
          </p:cNvPicPr>
          <p:nvPr/>
        </p:nvPicPr>
        <p:blipFill rotWithShape="1">
          <a:blip r:embed="rId4" r:link="rId5">
            <a:extLst>
              <a:ext uri="{28A0092B-C50C-407E-A947-70E740481C1C}">
                <a14:useLocalDpi xmlns:a14="http://schemas.microsoft.com/office/drawing/2010/main" val="0"/>
              </a:ext>
            </a:extLst>
          </a:blip>
          <a:srcRect l="52991" t="1304" r="7183" b="-554"/>
          <a:stretch/>
        </p:blipFill>
        <p:spPr>
          <a:xfrm>
            <a:off x="1520913" y="672903"/>
            <a:ext cx="2973800" cy="5556117"/>
          </a:xfrm>
          <a:prstGeom prst="rect">
            <a:avLst/>
          </a:prstGeom>
        </p:spPr>
      </p:pic>
      <p:sp>
        <p:nvSpPr>
          <p:cNvPr id="4" name="TextBox 3"/>
          <p:cNvSpPr txBox="1"/>
          <p:nvPr/>
        </p:nvSpPr>
        <p:spPr>
          <a:xfrm>
            <a:off x="268205" y="92715"/>
            <a:ext cx="5479215" cy="461665"/>
          </a:xfrm>
          <a:prstGeom prst="rect">
            <a:avLst/>
          </a:prstGeom>
          <a:noFill/>
        </p:spPr>
        <p:txBody>
          <a:bodyPr wrap="square" rtlCol="0">
            <a:spAutoFit/>
          </a:bodyPr>
          <a:lstStyle/>
          <a:p>
            <a:r>
              <a:rPr lang="en-US" sz="2400" dirty="0" smtClean="0">
                <a:latin typeface="+mj-lt"/>
              </a:rPr>
              <a:t>Woods Hole ROMS: max tidal velocity</a:t>
            </a:r>
            <a:endParaRPr lang="en-US" sz="2400" dirty="0">
              <a:latin typeface="+mj-lt"/>
            </a:endParaRPr>
          </a:p>
        </p:txBody>
      </p:sp>
      <p:sp>
        <p:nvSpPr>
          <p:cNvPr id="5" name="TextBox 4"/>
          <p:cNvSpPr txBox="1"/>
          <p:nvPr/>
        </p:nvSpPr>
        <p:spPr>
          <a:xfrm>
            <a:off x="8335266" y="369714"/>
            <a:ext cx="2409950" cy="369332"/>
          </a:xfrm>
          <a:prstGeom prst="rect">
            <a:avLst/>
          </a:prstGeom>
          <a:noFill/>
        </p:spPr>
        <p:txBody>
          <a:bodyPr wrap="square" rtlCol="0">
            <a:spAutoFit/>
          </a:bodyPr>
          <a:lstStyle/>
          <a:p>
            <a:r>
              <a:rPr lang="en-US" dirty="0" smtClean="0">
                <a:latin typeface="+mj-lt"/>
              </a:rPr>
              <a:t>58% Gated Flow Area</a:t>
            </a:r>
            <a:endParaRPr lang="en-US" dirty="0">
              <a:latin typeface="+mj-lt"/>
            </a:endParaRPr>
          </a:p>
        </p:txBody>
      </p:sp>
      <p:sp>
        <p:nvSpPr>
          <p:cNvPr id="6" name="Footer Placeholder 5"/>
          <p:cNvSpPr>
            <a:spLocks noGrp="1"/>
          </p:cNvSpPr>
          <p:nvPr>
            <p:ph type="ftr" sz="quarter" idx="11"/>
          </p:nvPr>
        </p:nvSpPr>
        <p:spPr/>
        <p:txBody>
          <a:bodyPr/>
          <a:lstStyle/>
          <a:p>
            <a:r>
              <a:rPr lang="en-US" smtClean="0"/>
              <a:t>Philip Orton, Stevens Institute of Technology</a:t>
            </a:r>
            <a:endParaRPr lang="en-US"/>
          </a:p>
        </p:txBody>
      </p:sp>
      <p:sp>
        <p:nvSpPr>
          <p:cNvPr id="7" name="Slide Number Placeholder 6"/>
          <p:cNvSpPr>
            <a:spLocks noGrp="1"/>
          </p:cNvSpPr>
          <p:nvPr>
            <p:ph type="sldNum" sz="quarter" idx="12"/>
          </p:nvPr>
        </p:nvSpPr>
        <p:spPr/>
        <p:txBody>
          <a:bodyPr/>
          <a:lstStyle/>
          <a:p>
            <a:fld id="{E619D137-A23D-492E-A849-A6DFEEA2FFC7}" type="slidenum">
              <a:rPr lang="en-US" smtClean="0"/>
              <a:t>42</a:t>
            </a:fld>
            <a:endParaRPr lang="en-US"/>
          </a:p>
        </p:txBody>
      </p:sp>
      <p:sp>
        <p:nvSpPr>
          <p:cNvPr id="8" name="TextBox 7"/>
          <p:cNvSpPr txBox="1"/>
          <p:nvPr/>
        </p:nvSpPr>
        <p:spPr>
          <a:xfrm>
            <a:off x="2728581" y="469976"/>
            <a:ext cx="2409950" cy="369332"/>
          </a:xfrm>
          <a:prstGeom prst="rect">
            <a:avLst/>
          </a:prstGeom>
          <a:noFill/>
        </p:spPr>
        <p:txBody>
          <a:bodyPr wrap="square" rtlCol="0">
            <a:spAutoFit/>
          </a:bodyPr>
          <a:lstStyle/>
          <a:p>
            <a:r>
              <a:rPr lang="en-US" dirty="0" smtClean="0">
                <a:latin typeface="+mj-lt"/>
              </a:rPr>
              <a:t>Control</a:t>
            </a:r>
            <a:endParaRPr lang="en-US" dirty="0">
              <a:latin typeface="+mj-lt"/>
            </a:endParaRPr>
          </a:p>
        </p:txBody>
      </p:sp>
    </p:spTree>
    <p:extLst>
      <p:ext uri="{BB962C8B-B14F-4D97-AF65-F5344CB8AC3E}">
        <p14:creationId xmlns:p14="http://schemas.microsoft.com/office/powerpoint/2010/main" val="3965042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865417"/>
            <a:ext cx="7315200" cy="5486400"/>
          </a:xfrm>
          <a:prstGeom prst="rect">
            <a:avLst/>
          </a:prstGeom>
        </p:spPr>
      </p:pic>
      <p:sp>
        <p:nvSpPr>
          <p:cNvPr id="3" name="TextBox 2"/>
          <p:cNvSpPr txBox="1"/>
          <p:nvPr/>
        </p:nvSpPr>
        <p:spPr>
          <a:xfrm>
            <a:off x="386491" y="146902"/>
            <a:ext cx="7522053" cy="461665"/>
          </a:xfrm>
          <a:prstGeom prst="rect">
            <a:avLst/>
          </a:prstGeom>
          <a:noFill/>
        </p:spPr>
        <p:txBody>
          <a:bodyPr wrap="square" rtlCol="0">
            <a:spAutoFit/>
          </a:bodyPr>
          <a:lstStyle/>
          <a:p>
            <a:r>
              <a:rPr lang="en-US" sz="2400" dirty="0" err="1" smtClean="0">
                <a:latin typeface="+mj-lt"/>
              </a:rPr>
              <a:t>sECOM</a:t>
            </a:r>
            <a:r>
              <a:rPr lang="en-US" sz="2400" dirty="0" smtClean="0">
                <a:latin typeface="+mj-lt"/>
              </a:rPr>
              <a:t>/NYHOPS: bottom salinity</a:t>
            </a:r>
            <a:endParaRPr lang="en-US" sz="2400" dirty="0">
              <a:latin typeface="+mj-lt"/>
            </a:endParaRPr>
          </a:p>
        </p:txBody>
      </p:sp>
      <p:sp>
        <p:nvSpPr>
          <p:cNvPr id="5" name="TextBox 4"/>
          <p:cNvSpPr txBox="1"/>
          <p:nvPr/>
        </p:nvSpPr>
        <p:spPr>
          <a:xfrm>
            <a:off x="4745938" y="715617"/>
            <a:ext cx="4020379" cy="461665"/>
          </a:xfrm>
          <a:prstGeom prst="rect">
            <a:avLst/>
          </a:prstGeom>
          <a:noFill/>
        </p:spPr>
        <p:txBody>
          <a:bodyPr wrap="square" rtlCol="0">
            <a:spAutoFit/>
          </a:bodyPr>
          <a:lstStyle/>
          <a:p>
            <a:r>
              <a:rPr lang="en-US" sz="2400" dirty="0" smtClean="0"/>
              <a:t>Control:  GFA 100%</a:t>
            </a:r>
            <a:endParaRPr lang="en-US" dirty="0"/>
          </a:p>
        </p:txBody>
      </p:sp>
      <p:sp>
        <p:nvSpPr>
          <p:cNvPr id="6" name="TextBox 5"/>
          <p:cNvSpPr txBox="1"/>
          <p:nvPr/>
        </p:nvSpPr>
        <p:spPr>
          <a:xfrm>
            <a:off x="3578089" y="1187724"/>
            <a:ext cx="2161761" cy="369332"/>
          </a:xfrm>
          <a:prstGeom prst="rect">
            <a:avLst/>
          </a:prstGeom>
          <a:noFill/>
        </p:spPr>
        <p:txBody>
          <a:bodyPr wrap="square" rtlCol="0">
            <a:spAutoFit/>
          </a:bodyPr>
          <a:lstStyle/>
          <a:p>
            <a:r>
              <a:rPr lang="en-US" dirty="0" smtClean="0">
                <a:solidFill>
                  <a:srgbClr val="FF0000"/>
                </a:solidFill>
              </a:rPr>
              <a:t>Battery water levels</a:t>
            </a:r>
            <a:endParaRPr lang="en-US" dirty="0">
              <a:solidFill>
                <a:srgbClr val="FF0000"/>
              </a:solidFill>
            </a:endParaRPr>
          </a:p>
        </p:txBody>
      </p:sp>
      <p:sp>
        <p:nvSpPr>
          <p:cNvPr id="7" name="TextBox 6"/>
          <p:cNvSpPr txBox="1"/>
          <p:nvPr/>
        </p:nvSpPr>
        <p:spPr>
          <a:xfrm>
            <a:off x="3467099" y="2930388"/>
            <a:ext cx="1065145" cy="369332"/>
          </a:xfrm>
          <a:prstGeom prst="rect">
            <a:avLst/>
          </a:prstGeom>
          <a:noFill/>
        </p:spPr>
        <p:txBody>
          <a:bodyPr wrap="square" rtlCol="0">
            <a:spAutoFit/>
          </a:bodyPr>
          <a:lstStyle/>
          <a:p>
            <a:r>
              <a:rPr lang="en-US" dirty="0" smtClean="0">
                <a:solidFill>
                  <a:schemeClr val="bg1"/>
                </a:solidFill>
              </a:rPr>
              <a:t>Sal 1 </a:t>
            </a:r>
            <a:r>
              <a:rPr lang="en-US" dirty="0" err="1" smtClean="0">
                <a:solidFill>
                  <a:schemeClr val="bg1"/>
                </a:solidFill>
              </a:rPr>
              <a:t>psu</a:t>
            </a:r>
            <a:endParaRPr lang="en-US" dirty="0">
              <a:solidFill>
                <a:schemeClr val="bg1"/>
              </a:solidFill>
            </a:endParaRPr>
          </a:p>
        </p:txBody>
      </p:sp>
    </p:spTree>
    <p:extLst>
      <p:ext uri="{BB962C8B-B14F-4D97-AF65-F5344CB8AC3E}">
        <p14:creationId xmlns:p14="http://schemas.microsoft.com/office/powerpoint/2010/main" val="34530075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859976"/>
            <a:ext cx="7315200" cy="5486400"/>
          </a:xfrm>
          <a:prstGeom prst="rect">
            <a:avLst/>
          </a:prstGeom>
        </p:spPr>
      </p:pic>
      <p:sp>
        <p:nvSpPr>
          <p:cNvPr id="5" name="TextBox 4"/>
          <p:cNvSpPr txBox="1"/>
          <p:nvPr/>
        </p:nvSpPr>
        <p:spPr>
          <a:xfrm>
            <a:off x="5431741" y="715617"/>
            <a:ext cx="4020379" cy="461665"/>
          </a:xfrm>
          <a:prstGeom prst="rect">
            <a:avLst/>
          </a:prstGeom>
          <a:noFill/>
        </p:spPr>
        <p:txBody>
          <a:bodyPr wrap="square" rtlCol="0">
            <a:spAutoFit/>
          </a:bodyPr>
          <a:lstStyle/>
          <a:p>
            <a:r>
              <a:rPr lang="en-US" sz="2400" dirty="0" smtClean="0"/>
              <a:t>GFA 62%</a:t>
            </a:r>
            <a:endParaRPr lang="en-US" dirty="0"/>
          </a:p>
        </p:txBody>
      </p:sp>
      <p:sp>
        <p:nvSpPr>
          <p:cNvPr id="6" name="Rectangle 5"/>
          <p:cNvSpPr/>
          <p:nvPr/>
        </p:nvSpPr>
        <p:spPr>
          <a:xfrm>
            <a:off x="3579526" y="1187222"/>
            <a:ext cx="2041264" cy="369332"/>
          </a:xfrm>
          <a:prstGeom prst="rect">
            <a:avLst/>
          </a:prstGeom>
        </p:spPr>
        <p:txBody>
          <a:bodyPr wrap="none">
            <a:spAutoFit/>
          </a:bodyPr>
          <a:lstStyle/>
          <a:p>
            <a:r>
              <a:rPr lang="en-US" dirty="0">
                <a:solidFill>
                  <a:srgbClr val="FF0000"/>
                </a:solidFill>
              </a:rPr>
              <a:t>Battery water levels</a:t>
            </a:r>
          </a:p>
        </p:txBody>
      </p:sp>
      <p:sp>
        <p:nvSpPr>
          <p:cNvPr id="7" name="TextBox 6"/>
          <p:cNvSpPr txBox="1"/>
          <p:nvPr/>
        </p:nvSpPr>
        <p:spPr>
          <a:xfrm>
            <a:off x="3467099" y="2666999"/>
            <a:ext cx="1065145" cy="369332"/>
          </a:xfrm>
          <a:prstGeom prst="rect">
            <a:avLst/>
          </a:prstGeom>
          <a:noFill/>
        </p:spPr>
        <p:txBody>
          <a:bodyPr wrap="square" rtlCol="0">
            <a:spAutoFit/>
          </a:bodyPr>
          <a:lstStyle/>
          <a:p>
            <a:r>
              <a:rPr lang="en-US" dirty="0" smtClean="0">
                <a:solidFill>
                  <a:schemeClr val="bg1"/>
                </a:solidFill>
              </a:rPr>
              <a:t>Sal 1 </a:t>
            </a:r>
            <a:r>
              <a:rPr lang="en-US" dirty="0" err="1" smtClean="0">
                <a:solidFill>
                  <a:schemeClr val="bg1"/>
                </a:solidFill>
              </a:rPr>
              <a:t>psu</a:t>
            </a:r>
            <a:endParaRPr lang="en-US" dirty="0">
              <a:solidFill>
                <a:schemeClr val="bg1"/>
              </a:solidFill>
            </a:endParaRPr>
          </a:p>
        </p:txBody>
      </p:sp>
      <p:sp>
        <p:nvSpPr>
          <p:cNvPr id="9" name="TextBox 8"/>
          <p:cNvSpPr txBox="1"/>
          <p:nvPr/>
        </p:nvSpPr>
        <p:spPr>
          <a:xfrm>
            <a:off x="386491" y="146902"/>
            <a:ext cx="7522053" cy="461665"/>
          </a:xfrm>
          <a:prstGeom prst="rect">
            <a:avLst/>
          </a:prstGeom>
          <a:noFill/>
        </p:spPr>
        <p:txBody>
          <a:bodyPr wrap="square" rtlCol="0">
            <a:spAutoFit/>
          </a:bodyPr>
          <a:lstStyle/>
          <a:p>
            <a:r>
              <a:rPr lang="en-US" sz="2400" dirty="0" err="1" smtClean="0">
                <a:latin typeface="+mj-lt"/>
              </a:rPr>
              <a:t>sECOM</a:t>
            </a:r>
            <a:r>
              <a:rPr lang="en-US" sz="2400" dirty="0" smtClean="0">
                <a:latin typeface="+mj-lt"/>
              </a:rPr>
              <a:t>/NYHOPS: bottom salinity</a:t>
            </a:r>
            <a:endParaRPr lang="en-US" sz="2400" dirty="0">
              <a:latin typeface="+mj-lt"/>
            </a:endParaRPr>
          </a:p>
        </p:txBody>
      </p:sp>
    </p:spTree>
    <p:extLst>
      <p:ext uri="{BB962C8B-B14F-4D97-AF65-F5344CB8AC3E}">
        <p14:creationId xmlns:p14="http://schemas.microsoft.com/office/powerpoint/2010/main" val="39511370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859973"/>
            <a:ext cx="7315200" cy="5486400"/>
          </a:xfrm>
          <a:prstGeom prst="rect">
            <a:avLst/>
          </a:prstGeom>
        </p:spPr>
      </p:pic>
      <p:sp>
        <p:nvSpPr>
          <p:cNvPr id="3" name="TextBox 2"/>
          <p:cNvSpPr txBox="1"/>
          <p:nvPr/>
        </p:nvSpPr>
        <p:spPr>
          <a:xfrm>
            <a:off x="386491" y="146902"/>
            <a:ext cx="5731044" cy="461665"/>
          </a:xfrm>
          <a:prstGeom prst="rect">
            <a:avLst/>
          </a:prstGeom>
          <a:noFill/>
        </p:spPr>
        <p:txBody>
          <a:bodyPr wrap="square" rtlCol="0">
            <a:spAutoFit/>
          </a:bodyPr>
          <a:lstStyle/>
          <a:p>
            <a:r>
              <a:rPr lang="en-US" sz="2400" dirty="0" err="1" smtClean="0">
                <a:latin typeface="+mj-lt"/>
              </a:rPr>
              <a:t>sECOM</a:t>
            </a:r>
            <a:r>
              <a:rPr lang="en-US" sz="2400" dirty="0" smtClean="0">
                <a:latin typeface="+mj-lt"/>
              </a:rPr>
              <a:t>/NYHOPS: bottom salinity change (%)</a:t>
            </a:r>
            <a:endParaRPr lang="en-US" sz="2400" dirty="0">
              <a:latin typeface="+mj-lt"/>
            </a:endParaRPr>
          </a:p>
        </p:txBody>
      </p:sp>
      <p:sp>
        <p:nvSpPr>
          <p:cNvPr id="4" name="Rectangle 3"/>
          <p:cNvSpPr/>
          <p:nvPr/>
        </p:nvSpPr>
        <p:spPr>
          <a:xfrm>
            <a:off x="3589466" y="1192192"/>
            <a:ext cx="2041264" cy="369332"/>
          </a:xfrm>
          <a:prstGeom prst="rect">
            <a:avLst/>
          </a:prstGeom>
        </p:spPr>
        <p:txBody>
          <a:bodyPr wrap="none">
            <a:spAutoFit/>
          </a:bodyPr>
          <a:lstStyle/>
          <a:p>
            <a:r>
              <a:rPr lang="en-US" dirty="0">
                <a:solidFill>
                  <a:srgbClr val="FF0000"/>
                </a:solidFill>
              </a:rPr>
              <a:t>Battery water levels</a:t>
            </a:r>
          </a:p>
        </p:txBody>
      </p:sp>
    </p:spTree>
    <p:extLst>
      <p:ext uri="{BB962C8B-B14F-4D97-AF65-F5344CB8AC3E}">
        <p14:creationId xmlns:p14="http://schemas.microsoft.com/office/powerpoint/2010/main" val="36539836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6491" y="146902"/>
            <a:ext cx="7522053" cy="461665"/>
          </a:xfrm>
          <a:prstGeom prst="rect">
            <a:avLst/>
          </a:prstGeom>
          <a:noFill/>
        </p:spPr>
        <p:txBody>
          <a:bodyPr wrap="square" rtlCol="0">
            <a:spAutoFit/>
          </a:bodyPr>
          <a:lstStyle/>
          <a:p>
            <a:r>
              <a:rPr lang="en-US" sz="2400" dirty="0" err="1" smtClean="0">
                <a:latin typeface="+mj-lt"/>
              </a:rPr>
              <a:t>sECOM</a:t>
            </a:r>
            <a:r>
              <a:rPr lang="en-US" sz="2400" dirty="0" smtClean="0">
                <a:latin typeface="+mj-lt"/>
              </a:rPr>
              <a:t>/NYHOPS: stratification (</a:t>
            </a:r>
            <a:r>
              <a:rPr lang="en-US" sz="2400" dirty="0" err="1" smtClean="0">
                <a:latin typeface="+mj-lt"/>
              </a:rPr>
              <a:t>S</a:t>
            </a:r>
            <a:r>
              <a:rPr lang="en-US" sz="2400" baseline="-25000" dirty="0" err="1" smtClean="0">
                <a:latin typeface="+mj-lt"/>
              </a:rPr>
              <a:t>bottom</a:t>
            </a:r>
            <a:r>
              <a:rPr lang="en-US" sz="2400" dirty="0" smtClean="0">
                <a:latin typeface="+mj-lt"/>
              </a:rPr>
              <a:t>- </a:t>
            </a:r>
            <a:r>
              <a:rPr lang="en-US" sz="2400" dirty="0" err="1" smtClean="0">
                <a:latin typeface="+mj-lt"/>
              </a:rPr>
              <a:t>S</a:t>
            </a:r>
            <a:r>
              <a:rPr lang="en-US" sz="2400" baseline="-25000" dirty="0" err="1" smtClean="0">
                <a:latin typeface="+mj-lt"/>
              </a:rPr>
              <a:t>surface</a:t>
            </a:r>
            <a:r>
              <a:rPr lang="en-US" sz="2400" dirty="0" smtClean="0">
                <a:latin typeface="+mj-lt"/>
              </a:rPr>
              <a:t>)</a:t>
            </a:r>
            <a:endParaRPr lang="en-US" sz="2400" dirty="0">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2154" y="864706"/>
            <a:ext cx="7315200" cy="5486400"/>
          </a:xfrm>
          <a:prstGeom prst="rect">
            <a:avLst/>
          </a:prstGeom>
        </p:spPr>
      </p:pic>
      <p:sp>
        <p:nvSpPr>
          <p:cNvPr id="5" name="TextBox 4"/>
          <p:cNvSpPr txBox="1"/>
          <p:nvPr/>
        </p:nvSpPr>
        <p:spPr>
          <a:xfrm>
            <a:off x="4745938" y="715617"/>
            <a:ext cx="4020379" cy="461665"/>
          </a:xfrm>
          <a:prstGeom prst="rect">
            <a:avLst/>
          </a:prstGeom>
          <a:noFill/>
        </p:spPr>
        <p:txBody>
          <a:bodyPr wrap="square" rtlCol="0">
            <a:spAutoFit/>
          </a:bodyPr>
          <a:lstStyle/>
          <a:p>
            <a:r>
              <a:rPr lang="en-US" sz="2400" dirty="0" smtClean="0"/>
              <a:t>Control:  GFA 100%</a:t>
            </a:r>
            <a:endParaRPr lang="en-US" dirty="0"/>
          </a:p>
        </p:txBody>
      </p:sp>
      <p:sp>
        <p:nvSpPr>
          <p:cNvPr id="6" name="TextBox 5"/>
          <p:cNvSpPr txBox="1"/>
          <p:nvPr/>
        </p:nvSpPr>
        <p:spPr>
          <a:xfrm>
            <a:off x="3578089" y="1187724"/>
            <a:ext cx="2161761" cy="369332"/>
          </a:xfrm>
          <a:prstGeom prst="rect">
            <a:avLst/>
          </a:prstGeom>
          <a:noFill/>
        </p:spPr>
        <p:txBody>
          <a:bodyPr wrap="square" rtlCol="0">
            <a:spAutoFit/>
          </a:bodyPr>
          <a:lstStyle/>
          <a:p>
            <a:r>
              <a:rPr lang="en-US" dirty="0" smtClean="0">
                <a:solidFill>
                  <a:srgbClr val="FF0000"/>
                </a:solidFill>
              </a:rPr>
              <a:t>Battery water levels</a:t>
            </a:r>
            <a:endParaRPr lang="en-US" dirty="0">
              <a:solidFill>
                <a:srgbClr val="FF0000"/>
              </a:solidFill>
            </a:endParaRPr>
          </a:p>
        </p:txBody>
      </p:sp>
      <p:sp>
        <p:nvSpPr>
          <p:cNvPr id="7" name="TextBox 6"/>
          <p:cNvSpPr txBox="1"/>
          <p:nvPr/>
        </p:nvSpPr>
        <p:spPr>
          <a:xfrm>
            <a:off x="3467099" y="2930388"/>
            <a:ext cx="1065145" cy="369332"/>
          </a:xfrm>
          <a:prstGeom prst="rect">
            <a:avLst/>
          </a:prstGeom>
          <a:noFill/>
        </p:spPr>
        <p:txBody>
          <a:bodyPr wrap="square" rtlCol="0">
            <a:spAutoFit/>
          </a:bodyPr>
          <a:lstStyle/>
          <a:p>
            <a:r>
              <a:rPr lang="en-US" dirty="0" smtClean="0">
                <a:solidFill>
                  <a:schemeClr val="bg1"/>
                </a:solidFill>
              </a:rPr>
              <a:t>Sal 1 </a:t>
            </a:r>
            <a:r>
              <a:rPr lang="en-US" dirty="0" err="1" smtClean="0">
                <a:solidFill>
                  <a:schemeClr val="bg1"/>
                </a:solidFill>
              </a:rPr>
              <a:t>psu</a:t>
            </a:r>
            <a:endParaRPr lang="en-US" dirty="0">
              <a:solidFill>
                <a:schemeClr val="bg1"/>
              </a:solidFill>
            </a:endParaRPr>
          </a:p>
        </p:txBody>
      </p:sp>
    </p:spTree>
    <p:extLst>
      <p:ext uri="{BB962C8B-B14F-4D97-AF65-F5344CB8AC3E}">
        <p14:creationId xmlns:p14="http://schemas.microsoft.com/office/powerpoint/2010/main" val="20902565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6491" y="146902"/>
            <a:ext cx="7522053" cy="461665"/>
          </a:xfrm>
          <a:prstGeom prst="rect">
            <a:avLst/>
          </a:prstGeom>
          <a:noFill/>
        </p:spPr>
        <p:txBody>
          <a:bodyPr wrap="square" rtlCol="0">
            <a:spAutoFit/>
          </a:bodyPr>
          <a:lstStyle/>
          <a:p>
            <a:r>
              <a:rPr lang="en-US" sz="2400" dirty="0" err="1" smtClean="0">
                <a:latin typeface="+mj-lt"/>
              </a:rPr>
              <a:t>sECOM</a:t>
            </a:r>
            <a:r>
              <a:rPr lang="en-US" sz="2400" dirty="0" smtClean="0">
                <a:latin typeface="+mj-lt"/>
              </a:rPr>
              <a:t>/NYHOPS: stratification (</a:t>
            </a:r>
            <a:r>
              <a:rPr lang="en-US" sz="2400" dirty="0" err="1" smtClean="0">
                <a:latin typeface="+mj-lt"/>
              </a:rPr>
              <a:t>S</a:t>
            </a:r>
            <a:r>
              <a:rPr lang="en-US" sz="2400" baseline="-25000" dirty="0" err="1" smtClean="0">
                <a:latin typeface="+mj-lt"/>
              </a:rPr>
              <a:t>bottom</a:t>
            </a:r>
            <a:r>
              <a:rPr lang="en-US" sz="2400" dirty="0" smtClean="0">
                <a:latin typeface="+mj-lt"/>
              </a:rPr>
              <a:t>- </a:t>
            </a:r>
            <a:r>
              <a:rPr lang="en-US" sz="2400" dirty="0" err="1" smtClean="0">
                <a:latin typeface="+mj-lt"/>
              </a:rPr>
              <a:t>S</a:t>
            </a:r>
            <a:r>
              <a:rPr lang="en-US" sz="2400" baseline="-25000" dirty="0" err="1" smtClean="0">
                <a:latin typeface="+mj-lt"/>
              </a:rPr>
              <a:t>surface</a:t>
            </a:r>
            <a:r>
              <a:rPr lang="en-US" sz="2400" dirty="0" smtClean="0">
                <a:latin typeface="+mj-lt"/>
              </a:rPr>
              <a:t>)</a:t>
            </a:r>
            <a:endParaRPr lang="en-US" sz="2400"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064" y="865618"/>
            <a:ext cx="7315200" cy="5486400"/>
          </a:xfrm>
          <a:prstGeom prst="rect">
            <a:avLst/>
          </a:prstGeom>
        </p:spPr>
      </p:pic>
      <p:sp>
        <p:nvSpPr>
          <p:cNvPr id="5" name="TextBox 4"/>
          <p:cNvSpPr txBox="1"/>
          <p:nvPr/>
        </p:nvSpPr>
        <p:spPr>
          <a:xfrm>
            <a:off x="5431741" y="715617"/>
            <a:ext cx="4020379" cy="461665"/>
          </a:xfrm>
          <a:prstGeom prst="rect">
            <a:avLst/>
          </a:prstGeom>
          <a:noFill/>
        </p:spPr>
        <p:txBody>
          <a:bodyPr wrap="square" rtlCol="0">
            <a:spAutoFit/>
          </a:bodyPr>
          <a:lstStyle/>
          <a:p>
            <a:r>
              <a:rPr lang="en-US" sz="2400" dirty="0" smtClean="0"/>
              <a:t>GFA 62%</a:t>
            </a:r>
            <a:endParaRPr lang="en-US" dirty="0"/>
          </a:p>
        </p:txBody>
      </p:sp>
      <p:sp>
        <p:nvSpPr>
          <p:cNvPr id="6" name="Rectangle 5"/>
          <p:cNvSpPr/>
          <p:nvPr/>
        </p:nvSpPr>
        <p:spPr>
          <a:xfrm>
            <a:off x="3579526" y="1187222"/>
            <a:ext cx="2041264" cy="369332"/>
          </a:xfrm>
          <a:prstGeom prst="rect">
            <a:avLst/>
          </a:prstGeom>
        </p:spPr>
        <p:txBody>
          <a:bodyPr wrap="none">
            <a:spAutoFit/>
          </a:bodyPr>
          <a:lstStyle/>
          <a:p>
            <a:r>
              <a:rPr lang="en-US" dirty="0">
                <a:solidFill>
                  <a:srgbClr val="FF0000"/>
                </a:solidFill>
              </a:rPr>
              <a:t>Battery water levels</a:t>
            </a:r>
          </a:p>
        </p:txBody>
      </p:sp>
      <p:sp>
        <p:nvSpPr>
          <p:cNvPr id="7" name="TextBox 6"/>
          <p:cNvSpPr txBox="1"/>
          <p:nvPr/>
        </p:nvSpPr>
        <p:spPr>
          <a:xfrm>
            <a:off x="3467099" y="2666999"/>
            <a:ext cx="1065145" cy="369332"/>
          </a:xfrm>
          <a:prstGeom prst="rect">
            <a:avLst/>
          </a:prstGeom>
          <a:noFill/>
        </p:spPr>
        <p:txBody>
          <a:bodyPr wrap="square" rtlCol="0">
            <a:spAutoFit/>
          </a:bodyPr>
          <a:lstStyle/>
          <a:p>
            <a:r>
              <a:rPr lang="en-US" dirty="0" smtClean="0">
                <a:solidFill>
                  <a:schemeClr val="bg1"/>
                </a:solidFill>
              </a:rPr>
              <a:t>Sal 1 </a:t>
            </a:r>
            <a:r>
              <a:rPr lang="en-US" dirty="0" err="1" smtClean="0">
                <a:solidFill>
                  <a:schemeClr val="bg1"/>
                </a:solidFill>
              </a:rPr>
              <a:t>psu</a:t>
            </a:r>
            <a:endParaRPr lang="en-US" dirty="0">
              <a:solidFill>
                <a:schemeClr val="bg1"/>
              </a:solidFill>
            </a:endParaRPr>
          </a:p>
        </p:txBody>
      </p:sp>
    </p:spTree>
    <p:extLst>
      <p:ext uri="{BB962C8B-B14F-4D97-AF65-F5344CB8AC3E}">
        <p14:creationId xmlns:p14="http://schemas.microsoft.com/office/powerpoint/2010/main" val="408987297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6491" y="146902"/>
            <a:ext cx="5731044" cy="461665"/>
          </a:xfrm>
          <a:prstGeom prst="rect">
            <a:avLst/>
          </a:prstGeom>
          <a:noFill/>
        </p:spPr>
        <p:txBody>
          <a:bodyPr wrap="square" rtlCol="0">
            <a:spAutoFit/>
          </a:bodyPr>
          <a:lstStyle/>
          <a:p>
            <a:r>
              <a:rPr lang="en-US" sz="2400" dirty="0" err="1" smtClean="0">
                <a:latin typeface="+mj-lt"/>
              </a:rPr>
              <a:t>sECOM</a:t>
            </a:r>
            <a:r>
              <a:rPr lang="en-US" sz="2400" dirty="0" smtClean="0">
                <a:latin typeface="+mj-lt"/>
              </a:rPr>
              <a:t>/NYHOPS: stratification change (%)</a:t>
            </a:r>
            <a:endParaRPr lang="en-US" sz="2400" dirty="0">
              <a:latin typeface="+mj-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7121" y="864705"/>
            <a:ext cx="7315200" cy="5486400"/>
          </a:xfrm>
          <a:prstGeom prst="rect">
            <a:avLst/>
          </a:prstGeom>
        </p:spPr>
      </p:pic>
      <p:sp>
        <p:nvSpPr>
          <p:cNvPr id="4" name="Rectangle 3"/>
          <p:cNvSpPr/>
          <p:nvPr/>
        </p:nvSpPr>
        <p:spPr>
          <a:xfrm>
            <a:off x="3589466" y="1192192"/>
            <a:ext cx="2041264" cy="369332"/>
          </a:xfrm>
          <a:prstGeom prst="rect">
            <a:avLst/>
          </a:prstGeom>
        </p:spPr>
        <p:txBody>
          <a:bodyPr wrap="none">
            <a:spAutoFit/>
          </a:bodyPr>
          <a:lstStyle/>
          <a:p>
            <a:r>
              <a:rPr lang="en-US" dirty="0">
                <a:solidFill>
                  <a:srgbClr val="FF0000"/>
                </a:solidFill>
              </a:rPr>
              <a:t>Battery water levels</a:t>
            </a:r>
          </a:p>
        </p:txBody>
      </p:sp>
    </p:spTree>
    <p:extLst>
      <p:ext uri="{BB962C8B-B14F-4D97-AF65-F5344CB8AC3E}">
        <p14:creationId xmlns:p14="http://schemas.microsoft.com/office/powerpoint/2010/main" val="30225851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42998" y="592185"/>
            <a:ext cx="10884260" cy="646331"/>
          </a:xfrm>
          <a:prstGeom prst="rect">
            <a:avLst/>
          </a:prstGeom>
        </p:spPr>
        <p:txBody>
          <a:bodyPr wrap="square">
            <a:spAutoFit/>
          </a:bodyPr>
          <a:lstStyle/>
          <a:p>
            <a:r>
              <a:rPr lang="en-US" dirty="0" smtClean="0">
                <a:solidFill>
                  <a:schemeClr val="accent1">
                    <a:lumMod val="75000"/>
                  </a:schemeClr>
                </a:solidFill>
              </a:rPr>
              <a:t>Test effects of two barrier configurations:      	15 km total length, 40% gated flow area</a:t>
            </a:r>
            <a:br>
              <a:rPr lang="en-US" dirty="0" smtClean="0">
                <a:solidFill>
                  <a:schemeClr val="accent1">
                    <a:lumMod val="75000"/>
                  </a:schemeClr>
                </a:solidFill>
              </a:rPr>
            </a:br>
            <a:r>
              <a:rPr lang="en-US" dirty="0" smtClean="0">
                <a:solidFill>
                  <a:schemeClr val="accent1">
                    <a:lumMod val="75000"/>
                  </a:schemeClr>
                </a:solidFill>
              </a:rPr>
              <a:t>					21 km length, 15% gated flow area </a:t>
            </a:r>
            <a:endParaRPr lang="en-US" dirty="0">
              <a:solidFill>
                <a:schemeClr val="accent1">
                  <a:lumMod val="75000"/>
                </a:schemeClr>
              </a:solidFill>
            </a:endParaRPr>
          </a:p>
        </p:txBody>
      </p:sp>
      <p:sp>
        <p:nvSpPr>
          <p:cNvPr id="18" name="TextBox 17"/>
          <p:cNvSpPr txBox="1"/>
          <p:nvPr/>
        </p:nvSpPr>
        <p:spPr>
          <a:xfrm>
            <a:off x="442997" y="182863"/>
            <a:ext cx="11269541" cy="461665"/>
          </a:xfrm>
          <a:prstGeom prst="rect">
            <a:avLst/>
          </a:prstGeom>
          <a:noFill/>
        </p:spPr>
        <p:txBody>
          <a:bodyPr wrap="square" rtlCol="0">
            <a:spAutoFit/>
          </a:bodyPr>
          <a:lstStyle/>
          <a:p>
            <a:r>
              <a:rPr lang="en-US" sz="2400" dirty="0" smtClean="0">
                <a:latin typeface="+mj-lt"/>
              </a:rPr>
              <a:t>Modeling study on barriers in Chesapeake Bay</a:t>
            </a:r>
            <a:endParaRPr lang="en-US" sz="2400" dirty="0">
              <a:latin typeface="+mj-lt"/>
            </a:endParaRPr>
          </a:p>
        </p:txBody>
      </p:sp>
      <p:sp>
        <p:nvSpPr>
          <p:cNvPr id="21" name="Rectangle 20"/>
          <p:cNvSpPr/>
          <p:nvPr/>
        </p:nvSpPr>
        <p:spPr>
          <a:xfrm>
            <a:off x="6511344" y="273798"/>
            <a:ext cx="3364126" cy="338554"/>
          </a:xfrm>
          <a:prstGeom prst="rect">
            <a:avLst/>
          </a:prstGeom>
        </p:spPr>
        <p:txBody>
          <a:bodyPr wrap="none">
            <a:spAutoFit/>
          </a:bodyPr>
          <a:lstStyle/>
          <a:p>
            <a:r>
              <a:rPr lang="en-US" sz="1600" dirty="0" smtClean="0">
                <a:solidFill>
                  <a:schemeClr val="bg1">
                    <a:lumMod val="50000"/>
                  </a:schemeClr>
                </a:solidFill>
              </a:rPr>
              <a:t>(Du et al., Estuaries and Coasts, 2017 </a:t>
            </a:r>
            <a:r>
              <a:rPr lang="en-US" sz="1600" dirty="0">
                <a:solidFill>
                  <a:schemeClr val="bg1">
                    <a:lumMod val="50000"/>
                  </a:schemeClr>
                </a:solidFill>
              </a:rPr>
              <a:t>)</a:t>
            </a:r>
          </a:p>
        </p:txBody>
      </p:sp>
      <p:pic>
        <p:nvPicPr>
          <p:cNvPr id="23" name="Picture 22"/>
          <p:cNvPicPr>
            <a:picLocks noChangeAspect="1"/>
          </p:cNvPicPr>
          <p:nvPr/>
        </p:nvPicPr>
        <p:blipFill rotWithShape="1">
          <a:blip r:embed="rId2"/>
          <a:srcRect l="25927"/>
          <a:stretch/>
        </p:blipFill>
        <p:spPr>
          <a:xfrm>
            <a:off x="915106" y="1264000"/>
            <a:ext cx="8616593" cy="4935197"/>
          </a:xfrm>
          <a:prstGeom prst="rect">
            <a:avLst/>
          </a:prstGeom>
        </p:spPr>
      </p:pic>
      <p:sp>
        <p:nvSpPr>
          <p:cNvPr id="5" name="Oval 4"/>
          <p:cNvSpPr/>
          <p:nvPr/>
        </p:nvSpPr>
        <p:spPr>
          <a:xfrm>
            <a:off x="7931649" y="3303142"/>
            <a:ext cx="231169" cy="24144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24" name="Oval 23"/>
          <p:cNvSpPr/>
          <p:nvPr/>
        </p:nvSpPr>
        <p:spPr>
          <a:xfrm>
            <a:off x="7400818" y="4061718"/>
            <a:ext cx="231169" cy="24144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25" name="Oval 24"/>
          <p:cNvSpPr/>
          <p:nvPr/>
        </p:nvSpPr>
        <p:spPr>
          <a:xfrm>
            <a:off x="7533526" y="3684572"/>
            <a:ext cx="231169" cy="24144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a:t>
            </a:r>
            <a:endParaRPr lang="en-US" dirty="0">
              <a:solidFill>
                <a:schemeClr val="tx1"/>
              </a:solidFill>
            </a:endParaRPr>
          </a:p>
        </p:txBody>
      </p:sp>
      <p:sp>
        <p:nvSpPr>
          <p:cNvPr id="30" name="Oval 29"/>
          <p:cNvSpPr/>
          <p:nvPr/>
        </p:nvSpPr>
        <p:spPr>
          <a:xfrm>
            <a:off x="4734265" y="633710"/>
            <a:ext cx="231169" cy="24144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31" name="Oval 30"/>
          <p:cNvSpPr/>
          <p:nvPr/>
        </p:nvSpPr>
        <p:spPr>
          <a:xfrm>
            <a:off x="4734265" y="962915"/>
            <a:ext cx="231169" cy="24144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a:t>
            </a:r>
            <a:endParaRPr lang="en-US" dirty="0">
              <a:solidFill>
                <a:schemeClr val="tx1"/>
              </a:solidFill>
            </a:endParaRPr>
          </a:p>
        </p:txBody>
      </p:sp>
    </p:spTree>
    <p:extLst>
      <p:ext uri="{BB962C8B-B14F-4D97-AF65-F5344CB8AC3E}">
        <p14:creationId xmlns:p14="http://schemas.microsoft.com/office/powerpoint/2010/main" val="10776062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Scoping Session Ground Rules</a:t>
            </a:r>
            <a:endParaRPr lang="en-US" sz="3200" b="1"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24DD7C-F12D-4221-82E8-084DBB0EE8B9}" type="slidenum">
              <a:rPr kumimoji="0" lang="en-US" sz="1000" b="0" i="0" u="none" strike="noStrike" kern="1200" cap="none" spc="0" normalizeH="0" baseline="0" noProof="0" smtClean="0">
                <a:ln>
                  <a:noFill/>
                </a:ln>
                <a:solidFill>
                  <a:prstClr val="black">
                    <a:tint val="75000"/>
                  </a:prstClr>
                </a:solidFill>
                <a:effectLst/>
                <a:uLnTx/>
                <a:uFillTx/>
                <a:latin typeface="Century Gothic"/>
                <a:ea typeface="+mn-ea"/>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prstClr val="black">
                  <a:tint val="75000"/>
                </a:prstClr>
              </a:solidFill>
              <a:effectLst/>
              <a:uLnTx/>
              <a:uFillTx/>
              <a:latin typeface="Century Gothic"/>
              <a:ea typeface="+mn-ea"/>
            </a:endParaRPr>
          </a:p>
        </p:txBody>
      </p:sp>
      <p:sp>
        <p:nvSpPr>
          <p:cNvPr id="5" name="Content Placeholder 4"/>
          <p:cNvSpPr>
            <a:spLocks noGrp="1"/>
          </p:cNvSpPr>
          <p:nvPr>
            <p:ph idx="1"/>
          </p:nvPr>
        </p:nvSpPr>
        <p:spPr>
          <a:xfrm>
            <a:off x="327447" y="1087537"/>
            <a:ext cx="11403003" cy="4525963"/>
          </a:xfrm>
        </p:spPr>
        <p:txBody>
          <a:bodyPr/>
          <a:lstStyle/>
          <a:p>
            <a:r>
              <a:rPr lang="en-US" dirty="0" smtClean="0"/>
              <a:t>What we ask of each other</a:t>
            </a:r>
          </a:p>
          <a:p>
            <a:pPr lvl="1"/>
            <a:r>
              <a:rPr lang="en-US" sz="2000" dirty="0" smtClean="0"/>
              <a:t>Contribute, but share time</a:t>
            </a:r>
          </a:p>
          <a:p>
            <a:pPr lvl="1"/>
            <a:r>
              <a:rPr lang="en-US" sz="2000" dirty="0" smtClean="0"/>
              <a:t>Learn from each other, integrate across ideas, explain scientific basis for concerns</a:t>
            </a:r>
          </a:p>
          <a:p>
            <a:pPr lvl="1"/>
            <a:r>
              <a:rPr lang="en-US" sz="2000" dirty="0" smtClean="0"/>
              <a:t>Be mindful of session purpose</a:t>
            </a:r>
          </a:p>
          <a:p>
            <a:pPr lvl="2"/>
            <a:r>
              <a:rPr lang="en-US" dirty="0" smtClean="0"/>
              <a:t>Informed feedback, not decision-making</a:t>
            </a:r>
          </a:p>
          <a:p>
            <a:pPr lvl="2"/>
            <a:r>
              <a:rPr lang="en-US" dirty="0" smtClean="0"/>
              <a:t>Seeking to understand potential effects, not debating merits of surge barriers</a:t>
            </a:r>
          </a:p>
          <a:p>
            <a:pPr lvl="2"/>
            <a:r>
              <a:rPr lang="en-US" dirty="0" smtClean="0"/>
              <a:t>Conversation informs updated scope of work</a:t>
            </a:r>
          </a:p>
          <a:p>
            <a:r>
              <a:rPr lang="en-US" dirty="0" smtClean="0"/>
              <a:t>Session Mechanics</a:t>
            </a:r>
          </a:p>
          <a:p>
            <a:pPr lvl="1"/>
            <a:r>
              <a:rPr lang="en-US" sz="2000" dirty="0" smtClean="0"/>
              <a:t>Planning team to support discussion, keep us on track</a:t>
            </a:r>
          </a:p>
          <a:p>
            <a:pPr lvl="1"/>
            <a:r>
              <a:rPr lang="en-US" sz="2000" dirty="0" smtClean="0"/>
              <a:t>Mix of plenary and small group conversations</a:t>
            </a:r>
          </a:p>
          <a:p>
            <a:pPr lvl="1"/>
            <a:r>
              <a:rPr lang="en-US" sz="2000" dirty="0" smtClean="0"/>
              <a:t>Cell phones off, placards up</a:t>
            </a:r>
          </a:p>
          <a:p>
            <a:pPr lvl="1"/>
            <a:r>
              <a:rPr lang="en-US" sz="2000" dirty="0" smtClean="0"/>
              <a:t>Lunch provided; no other set breaks</a:t>
            </a:r>
          </a:p>
        </p:txBody>
      </p:sp>
    </p:spTree>
    <p:extLst>
      <p:ext uri="{BB962C8B-B14F-4D97-AF65-F5344CB8AC3E}">
        <p14:creationId xmlns:p14="http://schemas.microsoft.com/office/powerpoint/2010/main" val="592485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42998" y="592185"/>
            <a:ext cx="10884260" cy="369332"/>
          </a:xfrm>
          <a:prstGeom prst="rect">
            <a:avLst/>
          </a:prstGeom>
        </p:spPr>
        <p:txBody>
          <a:bodyPr wrap="square">
            <a:spAutoFit/>
          </a:bodyPr>
          <a:lstStyle/>
          <a:p>
            <a:r>
              <a:rPr lang="en-US" dirty="0" smtClean="0">
                <a:solidFill>
                  <a:schemeClr val="accent1">
                    <a:lumMod val="75000"/>
                  </a:schemeClr>
                </a:solidFill>
              </a:rPr>
              <a:t>Tidal amplitude decreased 13-20%, more so during spring tides</a:t>
            </a:r>
            <a:endParaRPr lang="en-US" dirty="0">
              <a:solidFill>
                <a:schemeClr val="accent1">
                  <a:lumMod val="75000"/>
                </a:schemeClr>
              </a:solidFill>
            </a:endParaRPr>
          </a:p>
        </p:txBody>
      </p:sp>
      <p:sp>
        <p:nvSpPr>
          <p:cNvPr id="18" name="TextBox 17"/>
          <p:cNvSpPr txBox="1"/>
          <p:nvPr/>
        </p:nvSpPr>
        <p:spPr>
          <a:xfrm>
            <a:off x="442997" y="182863"/>
            <a:ext cx="11269541" cy="461665"/>
          </a:xfrm>
          <a:prstGeom prst="rect">
            <a:avLst/>
          </a:prstGeom>
          <a:noFill/>
        </p:spPr>
        <p:txBody>
          <a:bodyPr wrap="square" rtlCol="0">
            <a:spAutoFit/>
          </a:bodyPr>
          <a:lstStyle/>
          <a:p>
            <a:r>
              <a:rPr lang="en-US" sz="2400" dirty="0" smtClean="0">
                <a:latin typeface="+mj-lt"/>
              </a:rPr>
              <a:t>Modeling study on barriers in Chesapeake Bay</a:t>
            </a:r>
            <a:endParaRPr lang="en-US" sz="2400" dirty="0">
              <a:latin typeface="+mj-lt"/>
            </a:endParaRPr>
          </a:p>
        </p:txBody>
      </p:sp>
      <p:sp>
        <p:nvSpPr>
          <p:cNvPr id="21" name="Rectangle 20"/>
          <p:cNvSpPr/>
          <p:nvPr/>
        </p:nvSpPr>
        <p:spPr>
          <a:xfrm>
            <a:off x="6511344" y="273798"/>
            <a:ext cx="3364126" cy="338554"/>
          </a:xfrm>
          <a:prstGeom prst="rect">
            <a:avLst/>
          </a:prstGeom>
        </p:spPr>
        <p:txBody>
          <a:bodyPr wrap="none">
            <a:spAutoFit/>
          </a:bodyPr>
          <a:lstStyle/>
          <a:p>
            <a:r>
              <a:rPr lang="en-US" sz="1600" dirty="0" smtClean="0">
                <a:solidFill>
                  <a:schemeClr val="bg1">
                    <a:lumMod val="50000"/>
                  </a:schemeClr>
                </a:solidFill>
              </a:rPr>
              <a:t>(Du et al., Estuaries and Coasts, 2017 </a:t>
            </a:r>
            <a:r>
              <a:rPr lang="en-US" sz="1600" dirty="0">
                <a:solidFill>
                  <a:schemeClr val="bg1">
                    <a:lumMod val="50000"/>
                  </a:schemeClr>
                </a:solidFill>
              </a:rPr>
              <a:t>)</a:t>
            </a:r>
          </a:p>
        </p:txBody>
      </p:sp>
      <p:pic>
        <p:nvPicPr>
          <p:cNvPr id="23" name="Picture 22"/>
          <p:cNvPicPr>
            <a:picLocks noChangeAspect="1"/>
          </p:cNvPicPr>
          <p:nvPr/>
        </p:nvPicPr>
        <p:blipFill rotWithShape="1">
          <a:blip r:embed="rId2"/>
          <a:srcRect l="25927" r="48632"/>
          <a:stretch/>
        </p:blipFill>
        <p:spPr>
          <a:xfrm>
            <a:off x="139910" y="1006263"/>
            <a:ext cx="2959422" cy="4935197"/>
          </a:xfrm>
          <a:prstGeom prst="rect">
            <a:avLst/>
          </a:prstGeom>
        </p:spPr>
      </p:pic>
      <p:pic>
        <p:nvPicPr>
          <p:cNvPr id="10" name="Picture 9"/>
          <p:cNvPicPr>
            <a:picLocks noChangeAspect="1"/>
          </p:cNvPicPr>
          <p:nvPr/>
        </p:nvPicPr>
        <p:blipFill rotWithShape="1">
          <a:blip r:embed="rId3"/>
          <a:srcRect l="6344" t="6630" r="26462" b="51931"/>
          <a:stretch/>
        </p:blipFill>
        <p:spPr>
          <a:xfrm>
            <a:off x="3487052" y="1279904"/>
            <a:ext cx="6749596" cy="3863596"/>
          </a:xfrm>
          <a:prstGeom prst="rect">
            <a:avLst/>
          </a:prstGeom>
        </p:spPr>
      </p:pic>
      <p:grpSp>
        <p:nvGrpSpPr>
          <p:cNvPr id="3" name="Group 2"/>
          <p:cNvGrpSpPr/>
          <p:nvPr/>
        </p:nvGrpSpPr>
        <p:grpSpPr>
          <a:xfrm>
            <a:off x="4574751" y="1078725"/>
            <a:ext cx="5197251" cy="307777"/>
            <a:chOff x="6725852" y="852671"/>
            <a:chExt cx="5197251" cy="307777"/>
          </a:xfrm>
        </p:grpSpPr>
        <p:sp>
          <p:nvSpPr>
            <p:cNvPr id="11" name="Rectangle 10"/>
            <p:cNvSpPr/>
            <p:nvPr/>
          </p:nvSpPr>
          <p:spPr>
            <a:xfrm>
              <a:off x="6725852" y="852671"/>
              <a:ext cx="934871" cy="307777"/>
            </a:xfrm>
            <a:prstGeom prst="rect">
              <a:avLst/>
            </a:prstGeom>
          </p:spPr>
          <p:txBody>
            <a:bodyPr wrap="none">
              <a:spAutoFit/>
            </a:bodyPr>
            <a:lstStyle/>
            <a:p>
              <a:r>
                <a:rPr lang="en-US" sz="1400" dirty="0" smtClean="0"/>
                <a:t>No barrier</a:t>
              </a:r>
              <a:endParaRPr lang="en-US" sz="1400" dirty="0"/>
            </a:p>
          </p:txBody>
        </p:sp>
        <p:sp>
          <p:nvSpPr>
            <p:cNvPr id="12" name="Rectangle 11"/>
            <p:cNvSpPr/>
            <p:nvPr/>
          </p:nvSpPr>
          <p:spPr>
            <a:xfrm>
              <a:off x="8972458" y="852671"/>
              <a:ext cx="819455" cy="307777"/>
            </a:xfrm>
            <a:prstGeom prst="rect">
              <a:avLst/>
            </a:prstGeom>
          </p:spPr>
          <p:txBody>
            <a:bodyPr wrap="none">
              <a:spAutoFit/>
            </a:bodyPr>
            <a:lstStyle/>
            <a:p>
              <a:r>
                <a:rPr lang="en-US" sz="1400" dirty="0" smtClean="0"/>
                <a:t>Barrier 1</a:t>
              </a:r>
              <a:endParaRPr lang="en-US" sz="1400" dirty="0"/>
            </a:p>
          </p:txBody>
        </p:sp>
        <p:sp>
          <p:nvSpPr>
            <p:cNvPr id="16" name="Rectangle 15"/>
            <p:cNvSpPr/>
            <p:nvPr/>
          </p:nvSpPr>
          <p:spPr>
            <a:xfrm>
              <a:off x="11103648" y="852671"/>
              <a:ext cx="819455" cy="307777"/>
            </a:xfrm>
            <a:prstGeom prst="rect">
              <a:avLst/>
            </a:prstGeom>
          </p:spPr>
          <p:txBody>
            <a:bodyPr wrap="none">
              <a:spAutoFit/>
            </a:bodyPr>
            <a:lstStyle/>
            <a:p>
              <a:r>
                <a:rPr lang="en-US" sz="1400" dirty="0" smtClean="0"/>
                <a:t>Barrier 2</a:t>
              </a:r>
              <a:endParaRPr lang="en-US" sz="1400" dirty="0"/>
            </a:p>
          </p:txBody>
        </p:sp>
      </p:grpSp>
    </p:spTree>
    <p:extLst>
      <p:ext uri="{BB962C8B-B14F-4D97-AF65-F5344CB8AC3E}">
        <p14:creationId xmlns:p14="http://schemas.microsoft.com/office/powerpoint/2010/main" val="23561694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srcRect l="25927" r="48632"/>
          <a:stretch/>
        </p:blipFill>
        <p:spPr>
          <a:xfrm>
            <a:off x="24494" y="783229"/>
            <a:ext cx="2959422" cy="4935197"/>
          </a:xfrm>
          <a:prstGeom prst="rect">
            <a:avLst/>
          </a:prstGeom>
        </p:spPr>
      </p:pic>
      <p:sp>
        <p:nvSpPr>
          <p:cNvPr id="14" name="Rectangle 13"/>
          <p:cNvSpPr/>
          <p:nvPr/>
        </p:nvSpPr>
        <p:spPr>
          <a:xfrm>
            <a:off x="520054" y="529751"/>
            <a:ext cx="7962994" cy="369332"/>
          </a:xfrm>
          <a:prstGeom prst="rect">
            <a:avLst/>
          </a:prstGeom>
        </p:spPr>
        <p:txBody>
          <a:bodyPr wrap="square">
            <a:spAutoFit/>
          </a:bodyPr>
          <a:lstStyle/>
          <a:p>
            <a:r>
              <a:rPr lang="en-US" dirty="0" smtClean="0">
                <a:solidFill>
                  <a:schemeClr val="accent1">
                    <a:lumMod val="75000"/>
                  </a:schemeClr>
                </a:solidFill>
              </a:rPr>
              <a:t>Stratification and salinity intrusion increased, especially for lower gated flow area</a:t>
            </a:r>
            <a:endParaRPr lang="en-US" dirty="0">
              <a:solidFill>
                <a:schemeClr val="accent1">
                  <a:lumMod val="75000"/>
                </a:schemeClr>
              </a:solidFill>
            </a:endParaRPr>
          </a:p>
        </p:txBody>
      </p:sp>
      <p:sp>
        <p:nvSpPr>
          <p:cNvPr id="18" name="TextBox 17"/>
          <p:cNvSpPr txBox="1"/>
          <p:nvPr/>
        </p:nvSpPr>
        <p:spPr>
          <a:xfrm>
            <a:off x="442997" y="182863"/>
            <a:ext cx="11269541" cy="461665"/>
          </a:xfrm>
          <a:prstGeom prst="rect">
            <a:avLst/>
          </a:prstGeom>
          <a:noFill/>
        </p:spPr>
        <p:txBody>
          <a:bodyPr wrap="square" rtlCol="0">
            <a:spAutoFit/>
          </a:bodyPr>
          <a:lstStyle/>
          <a:p>
            <a:r>
              <a:rPr lang="en-US" sz="2400" dirty="0" smtClean="0">
                <a:latin typeface="+mj-lt"/>
              </a:rPr>
              <a:t>Modeling study on barriers in Chesapeake Bay</a:t>
            </a:r>
            <a:endParaRPr lang="en-US" sz="2400" dirty="0">
              <a:latin typeface="+mj-lt"/>
            </a:endParaRPr>
          </a:p>
        </p:txBody>
      </p:sp>
      <p:sp>
        <p:nvSpPr>
          <p:cNvPr id="21" name="Rectangle 20"/>
          <p:cNvSpPr/>
          <p:nvPr/>
        </p:nvSpPr>
        <p:spPr>
          <a:xfrm>
            <a:off x="6511344" y="273798"/>
            <a:ext cx="3364126" cy="338554"/>
          </a:xfrm>
          <a:prstGeom prst="rect">
            <a:avLst/>
          </a:prstGeom>
        </p:spPr>
        <p:txBody>
          <a:bodyPr wrap="none">
            <a:spAutoFit/>
          </a:bodyPr>
          <a:lstStyle/>
          <a:p>
            <a:r>
              <a:rPr lang="en-US" sz="1600" dirty="0" smtClean="0">
                <a:solidFill>
                  <a:schemeClr val="bg1">
                    <a:lumMod val="50000"/>
                  </a:schemeClr>
                </a:solidFill>
              </a:rPr>
              <a:t>(Du et al., Estuaries and Coasts, 2017 </a:t>
            </a:r>
            <a:r>
              <a:rPr lang="en-US" sz="1600" dirty="0">
                <a:solidFill>
                  <a:schemeClr val="bg1">
                    <a:lumMod val="50000"/>
                  </a:schemeClr>
                </a:solidFill>
              </a:rPr>
              <a:t>)</a:t>
            </a:r>
          </a:p>
        </p:txBody>
      </p:sp>
      <p:pic>
        <p:nvPicPr>
          <p:cNvPr id="10" name="Picture 9"/>
          <p:cNvPicPr>
            <a:picLocks noChangeAspect="1"/>
          </p:cNvPicPr>
          <p:nvPr/>
        </p:nvPicPr>
        <p:blipFill rotWithShape="1">
          <a:blip r:embed="rId3"/>
          <a:srcRect t="43110" r="26484" b="10927"/>
          <a:stretch/>
        </p:blipFill>
        <p:spPr>
          <a:xfrm>
            <a:off x="2832258" y="1331159"/>
            <a:ext cx="7511136" cy="4123185"/>
          </a:xfrm>
          <a:prstGeom prst="rect">
            <a:avLst/>
          </a:prstGeom>
        </p:spPr>
      </p:pic>
      <p:sp>
        <p:nvSpPr>
          <p:cNvPr id="12" name="Rectangle 11"/>
          <p:cNvSpPr/>
          <p:nvPr/>
        </p:nvSpPr>
        <p:spPr>
          <a:xfrm>
            <a:off x="6587826" y="842394"/>
            <a:ext cx="3449309" cy="369332"/>
          </a:xfrm>
          <a:prstGeom prst="rect">
            <a:avLst/>
          </a:prstGeom>
        </p:spPr>
        <p:txBody>
          <a:bodyPr wrap="square">
            <a:spAutoFit/>
          </a:bodyPr>
          <a:lstStyle/>
          <a:p>
            <a:r>
              <a:rPr lang="en-US" dirty="0" smtClean="0">
                <a:solidFill>
                  <a:srgbClr val="C00000"/>
                </a:solidFill>
              </a:rPr>
              <a:t>Overall increase in stratification</a:t>
            </a:r>
            <a:endParaRPr lang="en-US" dirty="0">
              <a:solidFill>
                <a:srgbClr val="C00000"/>
              </a:solidFill>
            </a:endParaRPr>
          </a:p>
        </p:txBody>
      </p:sp>
      <p:sp>
        <p:nvSpPr>
          <p:cNvPr id="3" name="Freeform 2"/>
          <p:cNvSpPr/>
          <p:nvPr/>
        </p:nvSpPr>
        <p:spPr>
          <a:xfrm>
            <a:off x="9702209" y="994144"/>
            <a:ext cx="538272" cy="2456121"/>
          </a:xfrm>
          <a:custGeom>
            <a:avLst/>
            <a:gdLst>
              <a:gd name="connsiteX0" fmla="*/ 0 w 538272"/>
              <a:gd name="connsiteY0" fmla="*/ 0 h 2456121"/>
              <a:gd name="connsiteX1" fmla="*/ 536944 w 538272"/>
              <a:gd name="connsiteY1" fmla="*/ 505047 h 2456121"/>
              <a:gd name="connsiteX2" fmla="*/ 122275 w 538272"/>
              <a:gd name="connsiteY2" fmla="*/ 2456121 h 2456121"/>
            </a:gdLst>
            <a:ahLst/>
            <a:cxnLst>
              <a:cxn ang="0">
                <a:pos x="connsiteX0" y="connsiteY0"/>
              </a:cxn>
              <a:cxn ang="0">
                <a:pos x="connsiteX1" y="connsiteY1"/>
              </a:cxn>
              <a:cxn ang="0">
                <a:pos x="connsiteX2" y="connsiteY2"/>
              </a:cxn>
            </a:cxnLst>
            <a:rect l="l" t="t" r="r" b="b"/>
            <a:pathLst>
              <a:path w="538272" h="2456121">
                <a:moveTo>
                  <a:pt x="0" y="0"/>
                </a:moveTo>
                <a:cubicBezTo>
                  <a:pt x="258282" y="47847"/>
                  <a:pt x="516565" y="95694"/>
                  <a:pt x="536944" y="505047"/>
                </a:cubicBezTo>
                <a:cubicBezTo>
                  <a:pt x="557323" y="914400"/>
                  <a:pt x="339799" y="1685260"/>
                  <a:pt x="122275" y="2456121"/>
                </a:cubicBezTo>
              </a:path>
            </a:pathLst>
          </a:custGeom>
          <a:noFill/>
          <a:ln>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6319207" y="1063256"/>
            <a:ext cx="1171430" cy="2759149"/>
          </a:xfrm>
          <a:custGeom>
            <a:avLst/>
            <a:gdLst>
              <a:gd name="connsiteX0" fmla="*/ 272979 w 1171430"/>
              <a:gd name="connsiteY0" fmla="*/ 0 h 2759149"/>
              <a:gd name="connsiteX1" fmla="*/ 55012 w 1171430"/>
              <a:gd name="connsiteY1" fmla="*/ 467832 h 2759149"/>
              <a:gd name="connsiteX2" fmla="*/ 1171430 w 1171430"/>
              <a:gd name="connsiteY2" fmla="*/ 2759149 h 2759149"/>
            </a:gdLst>
            <a:ahLst/>
            <a:cxnLst>
              <a:cxn ang="0">
                <a:pos x="connsiteX0" y="connsiteY0"/>
              </a:cxn>
              <a:cxn ang="0">
                <a:pos x="connsiteX1" y="connsiteY1"/>
              </a:cxn>
              <a:cxn ang="0">
                <a:pos x="connsiteX2" y="connsiteY2"/>
              </a:cxn>
            </a:cxnLst>
            <a:rect l="l" t="t" r="r" b="b"/>
            <a:pathLst>
              <a:path w="1171430" h="2759149">
                <a:moveTo>
                  <a:pt x="272979" y="0"/>
                </a:moveTo>
                <a:cubicBezTo>
                  <a:pt x="89124" y="3987"/>
                  <a:pt x="-94730" y="7974"/>
                  <a:pt x="55012" y="467832"/>
                </a:cubicBezTo>
                <a:cubicBezTo>
                  <a:pt x="204754" y="927690"/>
                  <a:pt x="688092" y="1843419"/>
                  <a:pt x="1171430" y="2759149"/>
                </a:cubicBezTo>
              </a:path>
            </a:pathLst>
          </a:custGeom>
          <a:noFill/>
          <a:ln>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753264" y="5546124"/>
            <a:ext cx="3449309" cy="646331"/>
          </a:xfrm>
          <a:prstGeom prst="rect">
            <a:avLst/>
          </a:prstGeom>
        </p:spPr>
        <p:txBody>
          <a:bodyPr wrap="square">
            <a:spAutoFit/>
          </a:bodyPr>
          <a:lstStyle/>
          <a:p>
            <a:r>
              <a:rPr lang="en-US" dirty="0" smtClean="0">
                <a:solidFill>
                  <a:schemeClr val="accent1">
                    <a:lumMod val="75000"/>
                  </a:schemeClr>
                </a:solidFill>
              </a:rPr>
              <a:t>Decreased stratification in regions with increased tidal velocities </a:t>
            </a:r>
            <a:endParaRPr lang="en-US" dirty="0">
              <a:solidFill>
                <a:schemeClr val="accent1">
                  <a:lumMod val="75000"/>
                </a:schemeClr>
              </a:solidFill>
            </a:endParaRPr>
          </a:p>
        </p:txBody>
      </p:sp>
      <p:sp>
        <p:nvSpPr>
          <p:cNvPr id="5" name="Freeform 4"/>
          <p:cNvSpPr/>
          <p:nvPr/>
        </p:nvSpPr>
        <p:spPr>
          <a:xfrm>
            <a:off x="9789784" y="5024570"/>
            <a:ext cx="455636" cy="760227"/>
          </a:xfrm>
          <a:custGeom>
            <a:avLst/>
            <a:gdLst>
              <a:gd name="connsiteX0" fmla="*/ 366823 w 455636"/>
              <a:gd name="connsiteY0" fmla="*/ 760227 h 760227"/>
              <a:gd name="connsiteX1" fmla="*/ 430618 w 455636"/>
              <a:gd name="connsiteY1" fmla="*/ 616688 h 760227"/>
              <a:gd name="connsiteX2" fmla="*/ 0 w 455636"/>
              <a:gd name="connsiteY2" fmla="*/ 0 h 760227"/>
            </a:gdLst>
            <a:ahLst/>
            <a:cxnLst>
              <a:cxn ang="0">
                <a:pos x="connsiteX0" y="connsiteY0"/>
              </a:cxn>
              <a:cxn ang="0">
                <a:pos x="connsiteX1" y="connsiteY1"/>
              </a:cxn>
              <a:cxn ang="0">
                <a:pos x="connsiteX2" y="connsiteY2"/>
              </a:cxn>
            </a:cxnLst>
            <a:rect l="l" t="t" r="r" b="b"/>
            <a:pathLst>
              <a:path w="455636" h="760227">
                <a:moveTo>
                  <a:pt x="366823" y="760227"/>
                </a:moveTo>
                <a:cubicBezTo>
                  <a:pt x="429289" y="751809"/>
                  <a:pt x="491755" y="743392"/>
                  <a:pt x="430618" y="616688"/>
                </a:cubicBezTo>
                <a:cubicBezTo>
                  <a:pt x="369481" y="489984"/>
                  <a:pt x="184740" y="244992"/>
                  <a:pt x="0" y="0"/>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7126328" y="4960774"/>
            <a:ext cx="175437" cy="622005"/>
          </a:xfrm>
          <a:custGeom>
            <a:avLst/>
            <a:gdLst>
              <a:gd name="connsiteX0" fmla="*/ 0 w 175437"/>
              <a:gd name="connsiteY0" fmla="*/ 622005 h 622005"/>
              <a:gd name="connsiteX1" fmla="*/ 47847 w 175437"/>
              <a:gd name="connsiteY1" fmla="*/ 175437 h 622005"/>
              <a:gd name="connsiteX2" fmla="*/ 175437 w 175437"/>
              <a:gd name="connsiteY2" fmla="*/ 0 h 622005"/>
            </a:gdLst>
            <a:ahLst/>
            <a:cxnLst>
              <a:cxn ang="0">
                <a:pos x="connsiteX0" y="connsiteY0"/>
              </a:cxn>
              <a:cxn ang="0">
                <a:pos x="connsiteX1" y="connsiteY1"/>
              </a:cxn>
              <a:cxn ang="0">
                <a:pos x="connsiteX2" y="connsiteY2"/>
              </a:cxn>
            </a:cxnLst>
            <a:rect l="l" t="t" r="r" b="b"/>
            <a:pathLst>
              <a:path w="175437" h="622005">
                <a:moveTo>
                  <a:pt x="0" y="622005"/>
                </a:moveTo>
                <a:cubicBezTo>
                  <a:pt x="9304" y="450554"/>
                  <a:pt x="18608" y="279104"/>
                  <a:pt x="47847" y="175437"/>
                </a:cubicBezTo>
                <a:cubicBezTo>
                  <a:pt x="77086" y="71770"/>
                  <a:pt x="126261" y="35885"/>
                  <a:pt x="175437" y="0"/>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002260" y="1155036"/>
            <a:ext cx="934871" cy="307777"/>
          </a:xfrm>
          <a:prstGeom prst="rect">
            <a:avLst/>
          </a:prstGeom>
        </p:spPr>
        <p:txBody>
          <a:bodyPr wrap="none">
            <a:spAutoFit/>
          </a:bodyPr>
          <a:lstStyle/>
          <a:p>
            <a:r>
              <a:rPr lang="en-US" sz="1400" dirty="0" smtClean="0"/>
              <a:t>No barrier</a:t>
            </a:r>
            <a:endParaRPr lang="en-US" sz="1400" dirty="0"/>
          </a:p>
        </p:txBody>
      </p:sp>
      <p:sp>
        <p:nvSpPr>
          <p:cNvPr id="19" name="Rectangle 18"/>
          <p:cNvSpPr/>
          <p:nvPr/>
        </p:nvSpPr>
        <p:spPr>
          <a:xfrm>
            <a:off x="7248866" y="1155036"/>
            <a:ext cx="819455" cy="307777"/>
          </a:xfrm>
          <a:prstGeom prst="rect">
            <a:avLst/>
          </a:prstGeom>
        </p:spPr>
        <p:txBody>
          <a:bodyPr wrap="none">
            <a:spAutoFit/>
          </a:bodyPr>
          <a:lstStyle/>
          <a:p>
            <a:r>
              <a:rPr lang="en-US" sz="1400" dirty="0" smtClean="0"/>
              <a:t>Barrier 1</a:t>
            </a:r>
            <a:endParaRPr lang="en-US" sz="1400" dirty="0"/>
          </a:p>
        </p:txBody>
      </p:sp>
      <p:sp>
        <p:nvSpPr>
          <p:cNvPr id="20" name="Rectangle 19"/>
          <p:cNvSpPr/>
          <p:nvPr/>
        </p:nvSpPr>
        <p:spPr>
          <a:xfrm>
            <a:off x="9380056" y="1155036"/>
            <a:ext cx="819455" cy="307777"/>
          </a:xfrm>
          <a:prstGeom prst="rect">
            <a:avLst/>
          </a:prstGeom>
        </p:spPr>
        <p:txBody>
          <a:bodyPr wrap="none">
            <a:spAutoFit/>
          </a:bodyPr>
          <a:lstStyle/>
          <a:p>
            <a:r>
              <a:rPr lang="en-US" sz="1400" dirty="0" smtClean="0"/>
              <a:t>Barrier 2</a:t>
            </a:r>
            <a:endParaRPr lang="en-US" sz="1400" dirty="0"/>
          </a:p>
        </p:txBody>
      </p:sp>
    </p:spTree>
    <p:extLst>
      <p:ext uri="{BB962C8B-B14F-4D97-AF65-F5344CB8AC3E}">
        <p14:creationId xmlns:p14="http://schemas.microsoft.com/office/powerpoint/2010/main" val="26860536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26263" t="13303" r="19465"/>
          <a:stretch/>
        </p:blipFill>
        <p:spPr>
          <a:xfrm>
            <a:off x="3353180" y="1047950"/>
            <a:ext cx="7001051" cy="4322051"/>
          </a:xfrm>
          <a:prstGeom prst="rect">
            <a:avLst/>
          </a:prstGeom>
        </p:spPr>
      </p:pic>
      <p:pic>
        <p:nvPicPr>
          <p:cNvPr id="23" name="Picture 22"/>
          <p:cNvPicPr>
            <a:picLocks noChangeAspect="1"/>
          </p:cNvPicPr>
          <p:nvPr/>
        </p:nvPicPr>
        <p:blipFill rotWithShape="1">
          <a:blip r:embed="rId3"/>
          <a:srcRect l="25927" r="48632"/>
          <a:stretch/>
        </p:blipFill>
        <p:spPr>
          <a:xfrm>
            <a:off x="24494" y="783229"/>
            <a:ext cx="2959422" cy="4935197"/>
          </a:xfrm>
          <a:prstGeom prst="rect">
            <a:avLst/>
          </a:prstGeom>
        </p:spPr>
      </p:pic>
      <p:sp>
        <p:nvSpPr>
          <p:cNvPr id="14" name="Rectangle 13"/>
          <p:cNvSpPr/>
          <p:nvPr/>
        </p:nvSpPr>
        <p:spPr>
          <a:xfrm>
            <a:off x="442996" y="539477"/>
            <a:ext cx="11269541" cy="369332"/>
          </a:xfrm>
          <a:prstGeom prst="rect">
            <a:avLst/>
          </a:prstGeom>
        </p:spPr>
        <p:txBody>
          <a:bodyPr wrap="square">
            <a:spAutoFit/>
          </a:bodyPr>
          <a:lstStyle/>
          <a:p>
            <a:r>
              <a:rPr lang="en-US" dirty="0" smtClean="0">
                <a:solidFill>
                  <a:schemeClr val="accent6">
                    <a:lumMod val="75000"/>
                  </a:schemeClr>
                </a:solidFill>
              </a:rPr>
              <a:t>Generally increased residence time and decreased vertical mixing (= more hypoxia) because of stronger stratification </a:t>
            </a:r>
            <a:endParaRPr lang="en-US" dirty="0">
              <a:solidFill>
                <a:schemeClr val="accent6">
                  <a:lumMod val="75000"/>
                </a:schemeClr>
              </a:solidFill>
            </a:endParaRPr>
          </a:p>
        </p:txBody>
      </p:sp>
      <p:sp>
        <p:nvSpPr>
          <p:cNvPr id="18" name="TextBox 17"/>
          <p:cNvSpPr txBox="1"/>
          <p:nvPr/>
        </p:nvSpPr>
        <p:spPr>
          <a:xfrm>
            <a:off x="442997" y="182863"/>
            <a:ext cx="11269541" cy="461665"/>
          </a:xfrm>
          <a:prstGeom prst="rect">
            <a:avLst/>
          </a:prstGeom>
          <a:noFill/>
        </p:spPr>
        <p:txBody>
          <a:bodyPr wrap="square" rtlCol="0">
            <a:spAutoFit/>
          </a:bodyPr>
          <a:lstStyle/>
          <a:p>
            <a:r>
              <a:rPr lang="en-US" sz="2400" dirty="0" smtClean="0">
                <a:latin typeface="+mj-lt"/>
              </a:rPr>
              <a:t>Modeling study on barriers in Chesapeake Bay</a:t>
            </a:r>
            <a:endParaRPr lang="en-US" sz="2400" dirty="0">
              <a:latin typeface="+mj-lt"/>
            </a:endParaRPr>
          </a:p>
        </p:txBody>
      </p:sp>
      <p:sp>
        <p:nvSpPr>
          <p:cNvPr id="21" name="Rectangle 20"/>
          <p:cNvSpPr/>
          <p:nvPr/>
        </p:nvSpPr>
        <p:spPr>
          <a:xfrm>
            <a:off x="6511344" y="273798"/>
            <a:ext cx="3364126" cy="338554"/>
          </a:xfrm>
          <a:prstGeom prst="rect">
            <a:avLst/>
          </a:prstGeom>
        </p:spPr>
        <p:txBody>
          <a:bodyPr wrap="none">
            <a:spAutoFit/>
          </a:bodyPr>
          <a:lstStyle/>
          <a:p>
            <a:r>
              <a:rPr lang="en-US" sz="1600" dirty="0" smtClean="0">
                <a:solidFill>
                  <a:schemeClr val="bg1">
                    <a:lumMod val="50000"/>
                  </a:schemeClr>
                </a:solidFill>
              </a:rPr>
              <a:t>(Du et al., Estuaries and Coasts, 2017 </a:t>
            </a:r>
            <a:r>
              <a:rPr lang="en-US" sz="1600" dirty="0">
                <a:solidFill>
                  <a:schemeClr val="bg1">
                    <a:lumMod val="50000"/>
                  </a:schemeClr>
                </a:solidFill>
              </a:rPr>
              <a:t>)</a:t>
            </a:r>
          </a:p>
        </p:txBody>
      </p:sp>
      <p:sp>
        <p:nvSpPr>
          <p:cNvPr id="15" name="Rectangle 14"/>
          <p:cNvSpPr/>
          <p:nvPr/>
        </p:nvSpPr>
        <p:spPr>
          <a:xfrm>
            <a:off x="5031380" y="878491"/>
            <a:ext cx="934871" cy="307777"/>
          </a:xfrm>
          <a:prstGeom prst="rect">
            <a:avLst/>
          </a:prstGeom>
        </p:spPr>
        <p:txBody>
          <a:bodyPr wrap="none">
            <a:spAutoFit/>
          </a:bodyPr>
          <a:lstStyle/>
          <a:p>
            <a:r>
              <a:rPr lang="en-US" sz="1400" dirty="0" smtClean="0"/>
              <a:t>No barrier</a:t>
            </a:r>
            <a:endParaRPr lang="en-US" sz="1400" dirty="0"/>
          </a:p>
        </p:txBody>
      </p:sp>
      <p:sp>
        <p:nvSpPr>
          <p:cNvPr id="17" name="Rectangle 16"/>
          <p:cNvSpPr/>
          <p:nvPr/>
        </p:nvSpPr>
        <p:spPr>
          <a:xfrm>
            <a:off x="7277986" y="878491"/>
            <a:ext cx="819455" cy="307777"/>
          </a:xfrm>
          <a:prstGeom prst="rect">
            <a:avLst/>
          </a:prstGeom>
        </p:spPr>
        <p:txBody>
          <a:bodyPr wrap="none">
            <a:spAutoFit/>
          </a:bodyPr>
          <a:lstStyle/>
          <a:p>
            <a:r>
              <a:rPr lang="en-US" sz="1400" dirty="0" smtClean="0"/>
              <a:t>Barrier 1</a:t>
            </a:r>
            <a:endParaRPr lang="en-US" sz="1400" dirty="0"/>
          </a:p>
        </p:txBody>
      </p:sp>
      <p:sp>
        <p:nvSpPr>
          <p:cNvPr id="19" name="Rectangle 18"/>
          <p:cNvSpPr/>
          <p:nvPr/>
        </p:nvSpPr>
        <p:spPr>
          <a:xfrm>
            <a:off x="9409176" y="878491"/>
            <a:ext cx="819455" cy="307777"/>
          </a:xfrm>
          <a:prstGeom prst="rect">
            <a:avLst/>
          </a:prstGeom>
        </p:spPr>
        <p:txBody>
          <a:bodyPr wrap="none">
            <a:spAutoFit/>
          </a:bodyPr>
          <a:lstStyle/>
          <a:p>
            <a:r>
              <a:rPr lang="en-US" sz="1400" dirty="0" smtClean="0"/>
              <a:t>Barrier 2</a:t>
            </a:r>
            <a:endParaRPr lang="en-US" sz="1400" dirty="0"/>
          </a:p>
        </p:txBody>
      </p:sp>
      <p:sp>
        <p:nvSpPr>
          <p:cNvPr id="20" name="Rectangle 19"/>
          <p:cNvSpPr/>
          <p:nvPr/>
        </p:nvSpPr>
        <p:spPr>
          <a:xfrm>
            <a:off x="6904922" y="5370001"/>
            <a:ext cx="3711531" cy="646331"/>
          </a:xfrm>
          <a:prstGeom prst="rect">
            <a:avLst/>
          </a:prstGeom>
        </p:spPr>
        <p:txBody>
          <a:bodyPr wrap="square">
            <a:spAutoFit/>
          </a:bodyPr>
          <a:lstStyle/>
          <a:p>
            <a:r>
              <a:rPr lang="en-US" dirty="0" smtClean="0">
                <a:solidFill>
                  <a:schemeClr val="accent1">
                    <a:lumMod val="75000"/>
                  </a:schemeClr>
                </a:solidFill>
              </a:rPr>
              <a:t>Some reductions in residence time where estuarine exchange dominates</a:t>
            </a:r>
            <a:endParaRPr lang="en-US" dirty="0">
              <a:solidFill>
                <a:schemeClr val="accent1">
                  <a:lumMod val="75000"/>
                </a:schemeClr>
              </a:solidFill>
            </a:endParaRPr>
          </a:p>
        </p:txBody>
      </p:sp>
      <p:sp>
        <p:nvSpPr>
          <p:cNvPr id="22" name="Freeform 21"/>
          <p:cNvSpPr/>
          <p:nvPr/>
        </p:nvSpPr>
        <p:spPr>
          <a:xfrm>
            <a:off x="9941442" y="3523129"/>
            <a:ext cx="455636" cy="2085545"/>
          </a:xfrm>
          <a:custGeom>
            <a:avLst/>
            <a:gdLst>
              <a:gd name="connsiteX0" fmla="*/ 366823 w 455636"/>
              <a:gd name="connsiteY0" fmla="*/ 760227 h 760227"/>
              <a:gd name="connsiteX1" fmla="*/ 430618 w 455636"/>
              <a:gd name="connsiteY1" fmla="*/ 616688 h 760227"/>
              <a:gd name="connsiteX2" fmla="*/ 0 w 455636"/>
              <a:gd name="connsiteY2" fmla="*/ 0 h 760227"/>
            </a:gdLst>
            <a:ahLst/>
            <a:cxnLst>
              <a:cxn ang="0">
                <a:pos x="connsiteX0" y="connsiteY0"/>
              </a:cxn>
              <a:cxn ang="0">
                <a:pos x="connsiteX1" y="connsiteY1"/>
              </a:cxn>
              <a:cxn ang="0">
                <a:pos x="connsiteX2" y="connsiteY2"/>
              </a:cxn>
            </a:cxnLst>
            <a:rect l="l" t="t" r="r" b="b"/>
            <a:pathLst>
              <a:path w="455636" h="760227">
                <a:moveTo>
                  <a:pt x="366823" y="760227"/>
                </a:moveTo>
                <a:cubicBezTo>
                  <a:pt x="429289" y="751809"/>
                  <a:pt x="491755" y="743392"/>
                  <a:pt x="430618" y="616688"/>
                </a:cubicBezTo>
                <a:cubicBezTo>
                  <a:pt x="369481" y="489984"/>
                  <a:pt x="184740" y="244992"/>
                  <a:pt x="0" y="0"/>
                </a:cubicBezTo>
              </a:path>
            </a:pathLst>
          </a:custGeom>
          <a:noFill/>
          <a:ln>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3567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662" y="2422360"/>
            <a:ext cx="11281612" cy="1362075"/>
          </a:xfrm>
        </p:spPr>
        <p:txBody>
          <a:bodyPr>
            <a:normAutofit/>
          </a:bodyPr>
          <a:lstStyle/>
          <a:p>
            <a:r>
              <a:rPr lang="en-US" b="1" dirty="0"/>
              <a:t>Stakeholder Interests and Concerns</a:t>
            </a:r>
            <a:endParaRPr lang="en-US" dirty="0"/>
          </a:p>
        </p:txBody>
      </p:sp>
      <p:sp>
        <p:nvSpPr>
          <p:cNvPr id="3" name="Rectangle 2"/>
          <p:cNvSpPr/>
          <p:nvPr/>
        </p:nvSpPr>
        <p:spPr>
          <a:xfrm>
            <a:off x="424543" y="4617492"/>
            <a:ext cx="11250386" cy="1938992"/>
          </a:xfrm>
          <a:prstGeom prst="rect">
            <a:avLst/>
          </a:prstGeom>
        </p:spPr>
        <p:txBody>
          <a:bodyPr wrap="square">
            <a:spAutoFit/>
          </a:bodyPr>
          <a:lstStyle/>
          <a:p>
            <a:r>
              <a:rPr lang="en-US" sz="2000" dirty="0"/>
              <a:t>Identification of interests and concerns related to the potential environmental effects of surge barriers</a:t>
            </a:r>
          </a:p>
          <a:p>
            <a:pPr lvl="0"/>
            <a:r>
              <a:rPr lang="en-US" sz="2000" dirty="0"/>
              <a:t>Small group discussions, then </a:t>
            </a:r>
            <a:r>
              <a:rPr lang="en-US" sz="2000" dirty="0" smtClean="0"/>
              <a:t>report-outs</a:t>
            </a:r>
            <a:endParaRPr lang="en-US" sz="2000" dirty="0"/>
          </a:p>
          <a:p>
            <a:pPr marL="742950" lvl="1" indent="-285750">
              <a:buFont typeface="Arial" panose="020B0604020202020204" pitchFamily="34" charset="0"/>
              <a:buChar char="•"/>
            </a:pPr>
            <a:r>
              <a:rPr lang="en-US" sz="2000" dirty="0"/>
              <a:t>What environmental components of the estuary are </a:t>
            </a:r>
            <a:r>
              <a:rPr lang="en-US" sz="2000" u="sng" dirty="0"/>
              <a:t>high priority</a:t>
            </a:r>
            <a:r>
              <a:rPr lang="en-US" sz="2000" dirty="0"/>
              <a:t> to maintain or improve in the Hudson estuary?</a:t>
            </a:r>
          </a:p>
          <a:p>
            <a:pPr marL="742950" lvl="1" indent="-285750">
              <a:buFont typeface="Arial" panose="020B0604020202020204" pitchFamily="34" charset="0"/>
              <a:buChar char="•"/>
            </a:pPr>
            <a:r>
              <a:rPr lang="en-US" sz="2000" dirty="0"/>
              <a:t>For which of these components are we </a:t>
            </a:r>
            <a:r>
              <a:rPr lang="en-US" sz="2000" dirty="0" smtClean="0"/>
              <a:t>most concerned </a:t>
            </a:r>
            <a:r>
              <a:rPr lang="en-US" sz="2000" dirty="0"/>
              <a:t>about the potential effects of gates or barriers? </a:t>
            </a:r>
          </a:p>
        </p:txBody>
      </p:sp>
    </p:spTree>
    <p:extLst>
      <p:ext uri="{BB962C8B-B14F-4D97-AF65-F5344CB8AC3E}">
        <p14:creationId xmlns:p14="http://schemas.microsoft.com/office/powerpoint/2010/main" val="1564196755"/>
      </p:ext>
    </p:extLst>
  </p:cSld>
  <p:clrMapOvr>
    <a:masterClrMapping/>
  </p:clrMapOvr>
  <mc:AlternateContent xmlns:mc="http://schemas.openxmlformats.org/markup-compatibility/2006" xmlns:p14="http://schemas.microsoft.com/office/powerpoint/2010/main">
    <mc:Choice Requires="p14">
      <p:transition spd="slow" p14:dur="2000" advTm="31897"/>
    </mc:Choice>
    <mc:Fallback xmlns="">
      <p:transition spd="slow" advTm="31897"/>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047" y="2422360"/>
            <a:ext cx="11490159" cy="1362075"/>
          </a:xfrm>
        </p:spPr>
        <p:txBody>
          <a:bodyPr>
            <a:normAutofit/>
          </a:bodyPr>
          <a:lstStyle/>
          <a:p>
            <a:r>
              <a:rPr lang="en-US" b="1" dirty="0"/>
              <a:t>Near-Term Analyses within this Study</a:t>
            </a:r>
            <a:endParaRPr lang="en-US" dirty="0"/>
          </a:p>
        </p:txBody>
      </p:sp>
      <p:sp>
        <p:nvSpPr>
          <p:cNvPr id="3" name="Rectangle 2"/>
          <p:cNvSpPr/>
          <p:nvPr/>
        </p:nvSpPr>
        <p:spPr>
          <a:xfrm>
            <a:off x="401046" y="4764451"/>
            <a:ext cx="11208567" cy="1631216"/>
          </a:xfrm>
          <a:prstGeom prst="rect">
            <a:avLst/>
          </a:prstGeom>
        </p:spPr>
        <p:txBody>
          <a:bodyPr wrap="square">
            <a:spAutoFit/>
          </a:bodyPr>
          <a:lstStyle/>
          <a:p>
            <a:r>
              <a:rPr lang="en-US" sz="2000" dirty="0"/>
              <a:t>Summary of project team’s capabilities for near-term (next 4 months) scientific </a:t>
            </a:r>
            <a:r>
              <a:rPr lang="en-US" sz="2000" dirty="0" smtClean="0"/>
              <a:t>analysis, and discussion </a:t>
            </a:r>
            <a:r>
              <a:rPr lang="en-US" sz="2000" dirty="0"/>
              <a:t>of draft Scope of Work of scientific analyses to be conducted under project </a:t>
            </a:r>
          </a:p>
          <a:p>
            <a:pPr marL="742950" lvl="1" indent="-285750">
              <a:buFont typeface="Arial" panose="020B0604020202020204" pitchFamily="34" charset="0"/>
              <a:buChar char="•"/>
            </a:pPr>
            <a:r>
              <a:rPr lang="en-US" sz="2000" dirty="0" smtClean="0"/>
              <a:t>Feedback on possible analyses within draft Scope of Work (additional possible? Priorities?)</a:t>
            </a:r>
          </a:p>
          <a:p>
            <a:pPr marL="742950" lvl="1" indent="-285750">
              <a:buFont typeface="Arial" panose="020B0604020202020204" pitchFamily="34" charset="0"/>
              <a:buChar char="•"/>
            </a:pPr>
            <a:r>
              <a:rPr lang="en-US" sz="2000" dirty="0" smtClean="0"/>
              <a:t>Are </a:t>
            </a:r>
            <a:r>
              <a:rPr lang="en-US" sz="2000" dirty="0"/>
              <a:t>there other components of estuary health that we’ve discussed that should be modeled to inform the HAT Study?  Which are possible in the near-term</a:t>
            </a:r>
            <a:r>
              <a:rPr lang="en-US" sz="2000" dirty="0" smtClean="0"/>
              <a:t>?</a:t>
            </a:r>
            <a:endParaRPr lang="en-US" sz="2000" dirty="0">
              <a:latin typeface="verdana" panose="020B0604030504040204" pitchFamily="34" charset="0"/>
            </a:endParaRPr>
          </a:p>
        </p:txBody>
      </p:sp>
    </p:spTree>
    <p:extLst>
      <p:ext uri="{BB962C8B-B14F-4D97-AF65-F5344CB8AC3E}">
        <p14:creationId xmlns:p14="http://schemas.microsoft.com/office/powerpoint/2010/main" val="1713275804"/>
      </p:ext>
    </p:extLst>
  </p:cSld>
  <p:clrMapOvr>
    <a:masterClrMapping/>
  </p:clrMapOvr>
  <mc:AlternateContent xmlns:mc="http://schemas.openxmlformats.org/markup-compatibility/2006" xmlns:p14="http://schemas.microsoft.com/office/powerpoint/2010/main">
    <mc:Choice Requires="p14">
      <p:transition spd="slow" p14:dur="2000" advTm="31897"/>
    </mc:Choice>
    <mc:Fallback xmlns="">
      <p:transition spd="slow" advTm="31897"/>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Near-Term Research for this Study</a:t>
            </a:r>
            <a:endParaRPr lang="en-US" dirty="0"/>
          </a:p>
        </p:txBody>
      </p:sp>
      <p:sp>
        <p:nvSpPr>
          <p:cNvPr id="3" name="Content Placeholder 2"/>
          <p:cNvSpPr>
            <a:spLocks noGrp="1"/>
          </p:cNvSpPr>
          <p:nvPr>
            <p:ph idx="1"/>
          </p:nvPr>
        </p:nvSpPr>
        <p:spPr/>
        <p:txBody>
          <a:bodyPr/>
          <a:lstStyle/>
          <a:p>
            <a:r>
              <a:rPr lang="en-US" dirty="0"/>
              <a:t>Research on physical influences of gated surge barriers on the Hudson and potentially also other parts of the New York/New Jersey Harbor estuary system will be performed at Stevens Institute of Technology under this </a:t>
            </a:r>
            <a:r>
              <a:rPr lang="en-US" dirty="0" smtClean="0"/>
              <a:t>study</a:t>
            </a:r>
          </a:p>
          <a:p>
            <a:r>
              <a:rPr lang="en-US" u="sng" dirty="0" smtClean="0"/>
              <a:t>The </a:t>
            </a:r>
            <a:r>
              <a:rPr lang="en-US" u="sng" dirty="0"/>
              <a:t>time available this spring/summer for this research is 3 months for a doctoral student and about 0.5 to 1.0 months for PI </a:t>
            </a:r>
            <a:r>
              <a:rPr lang="en-US" u="sng" dirty="0" smtClean="0"/>
              <a:t>Orton</a:t>
            </a:r>
            <a:r>
              <a:rPr lang="en-US" dirty="0" smtClean="0"/>
              <a:t> </a:t>
            </a:r>
          </a:p>
          <a:p>
            <a:r>
              <a:rPr lang="en-US" dirty="0" smtClean="0"/>
              <a:t>Work </a:t>
            </a:r>
            <a:r>
              <a:rPr lang="en-US" dirty="0"/>
              <a:t>will need to be completed by November 2019 at the latest because this is a one-year project. </a:t>
            </a:r>
          </a:p>
        </p:txBody>
      </p:sp>
    </p:spTree>
    <p:extLst>
      <p:ext uri="{BB962C8B-B14F-4D97-AF65-F5344CB8AC3E}">
        <p14:creationId xmlns:p14="http://schemas.microsoft.com/office/powerpoint/2010/main" val="6382379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1491"/>
            <a:ext cx="10515600" cy="1325563"/>
          </a:xfrm>
        </p:spPr>
        <p:txBody>
          <a:bodyPr/>
          <a:lstStyle/>
          <a:p>
            <a:r>
              <a:rPr lang="en-US" dirty="0" smtClean="0"/>
              <a:t>Overview of Present Research Capabilities</a:t>
            </a:r>
            <a:endParaRPr lang="en-US" dirty="0"/>
          </a:p>
        </p:txBody>
      </p:sp>
      <p:sp>
        <p:nvSpPr>
          <p:cNvPr id="3" name="Content Placeholder 2"/>
          <p:cNvSpPr>
            <a:spLocks noGrp="1"/>
          </p:cNvSpPr>
          <p:nvPr>
            <p:ph idx="1"/>
          </p:nvPr>
        </p:nvSpPr>
        <p:spPr>
          <a:xfrm>
            <a:off x="838200" y="1601991"/>
            <a:ext cx="10515600" cy="4351338"/>
          </a:xfrm>
        </p:spPr>
        <p:txBody>
          <a:bodyPr/>
          <a:lstStyle/>
          <a:p>
            <a:pPr lvl="0"/>
            <a:r>
              <a:rPr lang="en-US" dirty="0"/>
              <a:t>Analysis of changing historical physical conditions in model (1979-2019) or observational data</a:t>
            </a:r>
          </a:p>
          <a:p>
            <a:pPr lvl="0"/>
            <a:r>
              <a:rPr lang="en-US" dirty="0"/>
              <a:t>Statistical /frequency analysis of hazards resulting from high </a:t>
            </a:r>
            <a:r>
              <a:rPr lang="en-US" dirty="0" err="1"/>
              <a:t>streamflows</a:t>
            </a:r>
            <a:r>
              <a:rPr lang="en-US" dirty="0"/>
              <a:t>, tides, storm surge and waves</a:t>
            </a:r>
          </a:p>
          <a:p>
            <a:pPr lvl="0"/>
            <a:r>
              <a:rPr lang="en-US" dirty="0" smtClean="0"/>
              <a:t>Modeling </a:t>
            </a:r>
            <a:r>
              <a:rPr lang="en-US" dirty="0"/>
              <a:t>of estuary circulation, residence time, and water level under a very wide range of forcing conditions (e.g. storms, droughts, freshets, sea level rise</a:t>
            </a:r>
            <a:r>
              <a:rPr lang="en-US" dirty="0" smtClean="0"/>
              <a:t>) </a:t>
            </a:r>
            <a:r>
              <a:rPr lang="en-US" dirty="0"/>
              <a:t>(e.g. NYHOPS; </a:t>
            </a:r>
            <a:r>
              <a:rPr lang="en-US" u="sng" dirty="0">
                <a:hlinkClick r:id="rId2"/>
              </a:rPr>
              <a:t>http://</a:t>
            </a:r>
            <a:r>
              <a:rPr lang="en-US" u="sng" dirty="0" smtClean="0">
                <a:hlinkClick r:id="rId2"/>
              </a:rPr>
              <a:t>stevens.edu/nyhops</a:t>
            </a:r>
            <a:r>
              <a:rPr lang="en-US" dirty="0" smtClean="0"/>
              <a:t>). </a:t>
            </a:r>
            <a:endParaRPr lang="en-US" dirty="0"/>
          </a:p>
          <a:p>
            <a:pPr lvl="0"/>
            <a:r>
              <a:rPr lang="en-US" dirty="0" smtClean="0"/>
              <a:t>However</a:t>
            </a:r>
            <a:r>
              <a:rPr lang="en-US" dirty="0"/>
              <a:t>, </a:t>
            </a:r>
            <a:r>
              <a:rPr lang="en-US" dirty="0" smtClean="0"/>
              <a:t>the models </a:t>
            </a:r>
            <a:r>
              <a:rPr lang="en-US" dirty="0"/>
              <a:t>available </a:t>
            </a:r>
            <a:r>
              <a:rPr lang="en-US" dirty="0" smtClean="0"/>
              <a:t>at Stevens do </a:t>
            </a:r>
            <a:r>
              <a:rPr lang="en-US" dirty="0"/>
              <a:t>not have specially-designed high-resolution gridding around barriers and their gates, and without further model development these may give biased estimates of barrier effects (Orton &amp; Ralston, 2018).</a:t>
            </a:r>
          </a:p>
          <a:p>
            <a:endParaRPr lang="en-US" dirty="0"/>
          </a:p>
        </p:txBody>
      </p:sp>
    </p:spTree>
    <p:extLst>
      <p:ext uri="{BB962C8B-B14F-4D97-AF65-F5344CB8AC3E}">
        <p14:creationId xmlns:p14="http://schemas.microsoft.com/office/powerpoint/2010/main" val="34305632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3178" y="2186608"/>
            <a:ext cx="5911823" cy="4433867"/>
          </a:xfrm>
          <a:prstGeom prst="rect">
            <a:avLst/>
          </a:prstGeom>
        </p:spPr>
      </p:pic>
      <p:sp>
        <p:nvSpPr>
          <p:cNvPr id="2" name="Title 1"/>
          <p:cNvSpPr>
            <a:spLocks noGrp="1"/>
          </p:cNvSpPr>
          <p:nvPr>
            <p:ph type="title"/>
          </p:nvPr>
        </p:nvSpPr>
        <p:spPr>
          <a:xfrm>
            <a:off x="838199" y="365125"/>
            <a:ext cx="10651435" cy="1325563"/>
          </a:xfrm>
        </p:spPr>
        <p:txBody>
          <a:bodyPr/>
          <a:lstStyle/>
          <a:p>
            <a:r>
              <a:rPr lang="en-US" dirty="0" smtClean="0"/>
              <a:t>Possible Topic #1: </a:t>
            </a:r>
            <a:r>
              <a:rPr lang="en-US" u="sng" dirty="0"/>
              <a:t>Study gate closure frequency and its future </a:t>
            </a:r>
            <a:r>
              <a:rPr lang="en-US" u="sng" dirty="0" smtClean="0"/>
              <a:t>evolution</a:t>
            </a:r>
            <a:r>
              <a:rPr lang="en-US" dirty="0" smtClean="0"/>
              <a:t> (10% effort)</a:t>
            </a:r>
            <a:endParaRPr lang="en-US" dirty="0"/>
          </a:p>
        </p:txBody>
      </p:sp>
      <p:sp>
        <p:nvSpPr>
          <p:cNvPr id="6" name="TextBox 5"/>
          <p:cNvSpPr txBox="1"/>
          <p:nvPr/>
        </p:nvSpPr>
        <p:spPr>
          <a:xfrm>
            <a:off x="7330107" y="2271091"/>
            <a:ext cx="2996650" cy="307777"/>
          </a:xfrm>
          <a:prstGeom prst="rect">
            <a:avLst/>
          </a:prstGeom>
          <a:noFill/>
        </p:spPr>
        <p:txBody>
          <a:bodyPr wrap="square" rtlCol="0">
            <a:spAutoFit/>
          </a:bodyPr>
          <a:lstStyle/>
          <a:p>
            <a:r>
              <a:rPr lang="en-US" sz="1400" dirty="0" smtClean="0"/>
              <a:t>Location (moderate flood threshold)</a:t>
            </a:r>
            <a:endParaRPr lang="en-US" sz="1400" dirty="0"/>
          </a:p>
        </p:txBody>
      </p:sp>
      <p:sp>
        <p:nvSpPr>
          <p:cNvPr id="8" name="Rectangle 7"/>
          <p:cNvSpPr/>
          <p:nvPr/>
        </p:nvSpPr>
        <p:spPr>
          <a:xfrm>
            <a:off x="369405" y="2305572"/>
            <a:ext cx="5514560" cy="4093428"/>
          </a:xfrm>
          <a:prstGeom prst="rect">
            <a:avLst/>
          </a:prstGeom>
        </p:spPr>
        <p:txBody>
          <a:bodyPr wrap="square">
            <a:spAutoFit/>
          </a:bodyPr>
          <a:lstStyle/>
          <a:p>
            <a:r>
              <a:rPr lang="en-US" sz="2000" dirty="0">
                <a:latin typeface="Calibri" panose="020F0502020204030204" pitchFamily="34" charset="0"/>
                <a:ea typeface="Calibri" panose="020F0502020204030204" pitchFamily="34" charset="0"/>
                <a:cs typeface="Times New Roman" panose="02020603050405020304" pitchFamily="18" charset="0"/>
              </a:rPr>
              <a:t>Rationale – </a:t>
            </a:r>
            <a:r>
              <a:rPr lang="en-US" sz="2000" dirty="0" smtClean="0">
                <a:latin typeface="Calibri" panose="020F0502020204030204" pitchFamily="34" charset="0"/>
                <a:ea typeface="Calibri" panose="020F0502020204030204" pitchFamily="34" charset="0"/>
                <a:cs typeface="Times New Roman" panose="02020603050405020304" pitchFamily="18" charset="0"/>
              </a:rPr>
              <a:t>The </a:t>
            </a:r>
            <a:r>
              <a:rPr lang="en-US" sz="2000" dirty="0">
                <a:latin typeface="Calibri" panose="020F0502020204030204" pitchFamily="34" charset="0"/>
                <a:ea typeface="Calibri" panose="020F0502020204030204" pitchFamily="34" charset="0"/>
                <a:cs typeface="Times New Roman" panose="02020603050405020304" pitchFamily="18" charset="0"/>
              </a:rPr>
              <a:t>gate closure frequency strongly influences the effect of a surge barrier system on the enclosed estuaries. </a:t>
            </a: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endParaRPr lang="en-US" sz="2000" dirty="0">
              <a:latin typeface="Calibri" panose="020F0502020204030204" pitchFamily="34" charset="0"/>
              <a:cs typeface="Times New Roman" panose="02020603050405020304" pitchFamily="18" charset="0"/>
            </a:endParaRPr>
          </a:p>
          <a:p>
            <a:r>
              <a:rPr lang="en-US" sz="2000" dirty="0" smtClean="0"/>
              <a:t>The threshold for gate closure will typically depend on what shorefront </a:t>
            </a:r>
            <a:r>
              <a:rPr lang="en-US" sz="2000" dirty="0"/>
              <a:t>residual risk reduction </a:t>
            </a:r>
            <a:r>
              <a:rPr lang="en-US" sz="2000" dirty="0" smtClean="0"/>
              <a:t>features exist.</a:t>
            </a:r>
          </a:p>
          <a:p>
            <a:endParaRPr lang="en-US" sz="2000" dirty="0"/>
          </a:p>
          <a:p>
            <a:r>
              <a:rPr lang="en-US" sz="2000" dirty="0" smtClean="0">
                <a:latin typeface="Calibri" panose="020F0502020204030204" pitchFamily="34" charset="0"/>
                <a:ea typeface="Calibri" panose="020F0502020204030204" pitchFamily="34" charset="0"/>
                <a:cs typeface="Times New Roman" panose="02020603050405020304" pitchFamily="18" charset="0"/>
              </a:rPr>
              <a:t>Approach – Given </a:t>
            </a:r>
            <a:r>
              <a:rPr lang="en-US" sz="2000" dirty="0">
                <a:latin typeface="Calibri" panose="020F0502020204030204" pitchFamily="34" charset="0"/>
                <a:ea typeface="Calibri" panose="020F0502020204030204" pitchFamily="34" charset="0"/>
                <a:cs typeface="Times New Roman" panose="02020603050405020304" pitchFamily="18" charset="0"/>
              </a:rPr>
              <a:t>an input of a threshold water level for neighborhood flooding, one can compute the number of expected events requiring closure per year for the present and also how this number changes with future sea level </a:t>
            </a:r>
            <a:r>
              <a:rPr lang="en-US" sz="2000" dirty="0" smtClean="0">
                <a:latin typeface="Calibri" panose="020F0502020204030204" pitchFamily="34" charset="0"/>
                <a:ea typeface="Calibri" panose="020F0502020204030204" pitchFamily="34" charset="0"/>
                <a:cs typeface="Times New Roman" panose="02020603050405020304" pitchFamily="18" charset="0"/>
              </a:rPr>
              <a:t>rise</a:t>
            </a:r>
            <a:endParaRPr lang="en-US" sz="2000" dirty="0"/>
          </a:p>
        </p:txBody>
      </p:sp>
      <p:sp>
        <p:nvSpPr>
          <p:cNvPr id="9" name="TextBox 8"/>
          <p:cNvSpPr txBox="1"/>
          <p:nvPr/>
        </p:nvSpPr>
        <p:spPr>
          <a:xfrm>
            <a:off x="8355299" y="1882399"/>
            <a:ext cx="2867876" cy="400110"/>
          </a:xfrm>
          <a:prstGeom prst="rect">
            <a:avLst/>
          </a:prstGeom>
          <a:noFill/>
        </p:spPr>
        <p:txBody>
          <a:bodyPr wrap="square" rtlCol="0">
            <a:spAutoFit/>
          </a:bodyPr>
          <a:lstStyle/>
          <a:p>
            <a:r>
              <a:rPr lang="en-US" sz="2000" dirty="0" smtClean="0"/>
              <a:t>Draft results</a:t>
            </a:r>
            <a:endParaRPr lang="en-US" dirty="0"/>
          </a:p>
        </p:txBody>
      </p:sp>
    </p:spTree>
    <p:extLst>
      <p:ext uri="{BB962C8B-B14F-4D97-AF65-F5344CB8AC3E}">
        <p14:creationId xmlns:p14="http://schemas.microsoft.com/office/powerpoint/2010/main" val="12867637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Topic #2: </a:t>
            </a:r>
            <a:r>
              <a:rPr lang="en-US" u="sng" dirty="0"/>
              <a:t>Study duration of storm tides and gate closures</a:t>
            </a:r>
            <a:r>
              <a:rPr lang="en-US" dirty="0" smtClean="0"/>
              <a:t> (70%)</a:t>
            </a:r>
            <a:endParaRPr lang="en-US" dirty="0"/>
          </a:p>
        </p:txBody>
      </p:sp>
      <p:sp>
        <p:nvSpPr>
          <p:cNvPr id="3" name="Rectangle 2"/>
          <p:cNvSpPr/>
          <p:nvPr/>
        </p:nvSpPr>
        <p:spPr>
          <a:xfrm>
            <a:off x="414130" y="2166876"/>
            <a:ext cx="6307800" cy="707886"/>
          </a:xfrm>
          <a:prstGeom prst="rect">
            <a:avLst/>
          </a:prstGeom>
        </p:spPr>
        <p:txBody>
          <a:bodyPr wrap="square">
            <a:spAutoFit/>
          </a:bodyPr>
          <a:lstStyle/>
          <a:p>
            <a:r>
              <a:rPr lang="en-US" sz="2000" dirty="0">
                <a:latin typeface="Calibri" panose="020F0502020204030204" pitchFamily="34" charset="0"/>
                <a:ea typeface="Calibri" panose="020F0502020204030204" pitchFamily="34" charset="0"/>
                <a:cs typeface="Times New Roman" panose="02020603050405020304" pitchFamily="18" charset="0"/>
              </a:rPr>
              <a:t>Rationale – the gate closure duration strongly influences the effect on the estuary during storms. </a:t>
            </a:r>
            <a:endParaRPr lang="en-US" sz="2000" dirty="0"/>
          </a:p>
        </p:txBody>
      </p:sp>
      <p:pic>
        <p:nvPicPr>
          <p:cNvPr id="4" name="Picture 3"/>
          <p:cNvPicPr preferRelativeResize="0">
            <a:picLocks noChangeAspect="1"/>
          </p:cNvPicPr>
          <p:nvPr/>
        </p:nvPicPr>
        <p:blipFill rotWithShape="1">
          <a:blip r:embed="rId2">
            <a:extLst>
              <a:ext uri="{28A0092B-C50C-407E-A947-70E740481C1C}">
                <a14:useLocalDpi xmlns:a14="http://schemas.microsoft.com/office/drawing/2010/main" val="0"/>
              </a:ext>
            </a:extLst>
          </a:blip>
          <a:srcRect l="1928" t="33211" r="49523" b="12570"/>
          <a:stretch/>
        </p:blipFill>
        <p:spPr bwMode="auto">
          <a:xfrm>
            <a:off x="7119257" y="2790523"/>
            <a:ext cx="4892201" cy="4097297"/>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414129" y="3239124"/>
            <a:ext cx="5540357" cy="2862322"/>
          </a:xfrm>
          <a:prstGeom prst="rect">
            <a:avLst/>
          </a:prstGeom>
        </p:spPr>
        <p:txBody>
          <a:bodyPr wrap="square">
            <a:spAutoFit/>
          </a:bodyPr>
          <a:lstStyle/>
          <a:p>
            <a:r>
              <a:rPr lang="en-US" sz="2000" dirty="0" smtClean="0"/>
              <a:t>Approach – </a:t>
            </a:r>
          </a:p>
          <a:p>
            <a:pPr marL="285750" indent="-285750">
              <a:buFont typeface="Arial" panose="020B0604020202020204" pitchFamily="34" charset="0"/>
              <a:buChar char="•"/>
            </a:pPr>
            <a:r>
              <a:rPr lang="en-US" sz="2000" dirty="0" smtClean="0"/>
              <a:t>analyze </a:t>
            </a:r>
            <a:r>
              <a:rPr lang="en-US" sz="2000" dirty="0"/>
              <a:t>historical tide gauge data</a:t>
            </a:r>
            <a:r>
              <a:rPr lang="en-US" sz="2000" dirty="0" smtClean="0"/>
              <a:t> (see Figure)  </a:t>
            </a:r>
            <a:endParaRPr lang="en-US" sz="2000" dirty="0"/>
          </a:p>
          <a:p>
            <a:pPr marL="285750" indent="-285750">
              <a:buFont typeface="Arial" panose="020B0604020202020204" pitchFamily="34" charset="0"/>
              <a:buChar char="•"/>
            </a:pPr>
            <a:r>
              <a:rPr lang="en-US" sz="2000" dirty="0"/>
              <a:t>a</a:t>
            </a:r>
            <a:r>
              <a:rPr lang="en-US" sz="2000" dirty="0" smtClean="0"/>
              <a:t>nalyze synthetic </a:t>
            </a:r>
            <a:r>
              <a:rPr lang="en-US" sz="2000" dirty="0"/>
              <a:t>storm event data </a:t>
            </a:r>
            <a:endParaRPr lang="en-US" sz="2000" dirty="0" smtClean="0"/>
          </a:p>
          <a:p>
            <a:pPr marL="285750" indent="-285750">
              <a:buFont typeface="Arial" panose="020B0604020202020204" pitchFamily="34" charset="0"/>
              <a:buChar char="•"/>
            </a:pPr>
            <a:r>
              <a:rPr lang="en-US" sz="2000" dirty="0" smtClean="0"/>
              <a:t>perform </a:t>
            </a:r>
            <a:r>
              <a:rPr lang="en-US" sz="2000" dirty="0"/>
              <a:t>joint extreme value probability analysis </a:t>
            </a:r>
            <a:r>
              <a:rPr lang="en-US" sz="2000" dirty="0" smtClean="0"/>
              <a:t>(e.g. copula modeling)</a:t>
            </a:r>
          </a:p>
          <a:p>
            <a:endParaRPr lang="en-US" sz="2000" dirty="0"/>
          </a:p>
          <a:p>
            <a:r>
              <a:rPr lang="en-US" sz="2000" dirty="0" smtClean="0"/>
              <a:t>The latter two tasks would </a:t>
            </a:r>
            <a:r>
              <a:rPr lang="en-US" sz="2000" dirty="0"/>
              <a:t>enable the analysis to include unusual events that are not reflected in our limited historical record.  </a:t>
            </a:r>
          </a:p>
        </p:txBody>
      </p:sp>
      <p:sp>
        <p:nvSpPr>
          <p:cNvPr id="8" name="TextBox 7"/>
          <p:cNvSpPr txBox="1"/>
          <p:nvPr/>
        </p:nvSpPr>
        <p:spPr>
          <a:xfrm>
            <a:off x="7821386" y="2111828"/>
            <a:ext cx="4229100" cy="369332"/>
          </a:xfrm>
          <a:prstGeom prst="rect">
            <a:avLst/>
          </a:prstGeom>
          <a:noFill/>
        </p:spPr>
        <p:txBody>
          <a:bodyPr wrap="square" rtlCol="0">
            <a:spAutoFit/>
          </a:bodyPr>
          <a:lstStyle/>
          <a:p>
            <a:r>
              <a:rPr lang="en-US" dirty="0" smtClean="0"/>
              <a:t>Draft analysis of historical surge durations</a:t>
            </a:r>
            <a:endParaRPr lang="en-US" dirty="0"/>
          </a:p>
        </p:txBody>
      </p:sp>
    </p:spTree>
    <p:extLst>
      <p:ext uri="{BB962C8B-B14F-4D97-AF65-F5344CB8AC3E}">
        <p14:creationId xmlns:p14="http://schemas.microsoft.com/office/powerpoint/2010/main" val="14876627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Topic #3: </a:t>
            </a:r>
            <a:r>
              <a:rPr lang="en-US" u="sng" dirty="0" smtClean="0"/>
              <a:t>Assist </a:t>
            </a:r>
            <a:r>
              <a:rPr lang="en-US" u="sng" dirty="0"/>
              <a:t>the HAT </a:t>
            </a:r>
            <a:r>
              <a:rPr lang="en-US" u="sng" dirty="0" smtClean="0"/>
              <a:t>Study</a:t>
            </a:r>
            <a:r>
              <a:rPr lang="en-US" dirty="0" smtClean="0"/>
              <a:t> (20%) </a:t>
            </a:r>
            <a:endParaRPr lang="en-US" dirty="0"/>
          </a:p>
        </p:txBody>
      </p:sp>
      <p:sp>
        <p:nvSpPr>
          <p:cNvPr id="3" name="Rectangle 2"/>
          <p:cNvSpPr/>
          <p:nvPr/>
        </p:nvSpPr>
        <p:spPr>
          <a:xfrm>
            <a:off x="1000538" y="1875327"/>
            <a:ext cx="10353261" cy="1631216"/>
          </a:xfrm>
          <a:prstGeom prst="rect">
            <a:avLst/>
          </a:prstGeom>
        </p:spPr>
        <p:txBody>
          <a:bodyPr wrap="square">
            <a:spAutoFit/>
          </a:bodyPr>
          <a:lstStyle/>
          <a:p>
            <a:r>
              <a:rPr lang="en-US" sz="2000" dirty="0">
                <a:latin typeface="Calibri" panose="020F0502020204030204" pitchFamily="34" charset="0"/>
                <a:ea typeface="Calibri" panose="020F0502020204030204" pitchFamily="34" charset="0"/>
                <a:cs typeface="Times New Roman" panose="02020603050405020304" pitchFamily="18" charset="0"/>
              </a:rPr>
              <a:t>Help improve the science in the HAT Study by advising the Corps and its consultants with model development, risk assessment, dataset sharing, qualitative exploratory physical analyses, etc. </a:t>
            </a:r>
          </a:p>
          <a:p>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a:p>
            <a:r>
              <a:rPr lang="en-US" sz="2000" dirty="0" smtClean="0">
                <a:latin typeface="Calibri" panose="020F0502020204030204" pitchFamily="34" charset="0"/>
                <a:ea typeface="Calibri" panose="020F0502020204030204" pitchFamily="34" charset="0"/>
                <a:cs typeface="Times New Roman" panose="02020603050405020304" pitchFamily="18" charset="0"/>
              </a:rPr>
              <a:t>Approach – this </a:t>
            </a:r>
            <a:r>
              <a:rPr lang="en-US" sz="2000" dirty="0">
                <a:latin typeface="Calibri" panose="020F0502020204030204" pitchFamily="34" charset="0"/>
                <a:ea typeface="Calibri" panose="020F0502020204030204" pitchFamily="34" charset="0"/>
                <a:cs typeface="Times New Roman" panose="02020603050405020304" pitchFamily="18" charset="0"/>
              </a:rPr>
              <a:t>is already occurring simply through our interactions, presentations and discussions. </a:t>
            </a:r>
            <a:endParaRPr lang="en-US" sz="2000" dirty="0"/>
          </a:p>
        </p:txBody>
      </p:sp>
    </p:spTree>
    <p:extLst>
      <p:ext uri="{BB962C8B-B14F-4D97-AF65-F5344CB8AC3E}">
        <p14:creationId xmlns:p14="http://schemas.microsoft.com/office/powerpoint/2010/main" val="423681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Scoping Session Ground Rules</a:t>
            </a:r>
            <a:endParaRPr lang="en-US" sz="3200" b="1"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24DD7C-F12D-4221-82E8-084DBB0EE8B9}" type="slidenum">
              <a:rPr kumimoji="0" lang="en-US" sz="1000" b="0" i="0" u="none" strike="noStrike" kern="1200" cap="none" spc="0" normalizeH="0" baseline="0" noProof="0" smtClean="0">
                <a:ln>
                  <a:noFill/>
                </a:ln>
                <a:solidFill>
                  <a:prstClr val="black">
                    <a:tint val="75000"/>
                  </a:prstClr>
                </a:solidFill>
                <a:effectLst/>
                <a:uLnTx/>
                <a:uFillTx/>
                <a:latin typeface="Century Gothic"/>
                <a:ea typeface="+mn-ea"/>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prstClr val="black">
                  <a:tint val="75000"/>
                </a:prstClr>
              </a:solidFill>
              <a:effectLst/>
              <a:uLnTx/>
              <a:uFillTx/>
              <a:latin typeface="Century Gothic"/>
              <a:ea typeface="+mn-ea"/>
            </a:endParaRPr>
          </a:p>
        </p:txBody>
      </p:sp>
      <p:sp>
        <p:nvSpPr>
          <p:cNvPr id="5" name="Content Placeholder 4"/>
          <p:cNvSpPr>
            <a:spLocks noGrp="1"/>
          </p:cNvSpPr>
          <p:nvPr>
            <p:ph idx="1"/>
          </p:nvPr>
        </p:nvSpPr>
        <p:spPr>
          <a:xfrm>
            <a:off x="327447" y="1087537"/>
            <a:ext cx="11403003" cy="4525963"/>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2000" dirty="0" smtClean="0"/>
          </a:p>
        </p:txBody>
      </p:sp>
      <p:pic>
        <p:nvPicPr>
          <p:cNvPr id="3" name="Picture 2"/>
          <p:cNvPicPr>
            <a:picLocks noChangeAspect="1"/>
          </p:cNvPicPr>
          <p:nvPr/>
        </p:nvPicPr>
        <p:blipFill>
          <a:blip r:embed="rId3"/>
          <a:stretch>
            <a:fillRect/>
          </a:stretch>
        </p:blipFill>
        <p:spPr>
          <a:xfrm>
            <a:off x="1355902" y="1087537"/>
            <a:ext cx="8882568" cy="4850620"/>
          </a:xfrm>
          <a:prstGeom prst="rect">
            <a:avLst/>
          </a:prstGeom>
        </p:spPr>
      </p:pic>
    </p:spTree>
    <p:extLst>
      <p:ext uri="{BB962C8B-B14F-4D97-AF65-F5344CB8AC3E}">
        <p14:creationId xmlns:p14="http://schemas.microsoft.com/office/powerpoint/2010/main" val="40097081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Topic #4: </a:t>
            </a:r>
            <a:r>
              <a:rPr lang="en-US" u="sng" dirty="0"/>
              <a:t>Assist the HAT Study with discovery-mode </a:t>
            </a:r>
            <a:r>
              <a:rPr lang="en-US" u="sng" dirty="0" smtClean="0"/>
              <a:t>modeling</a:t>
            </a:r>
            <a:r>
              <a:rPr lang="en-US" dirty="0" smtClean="0"/>
              <a:t> (50% effort)</a:t>
            </a:r>
            <a:endParaRPr lang="en-US" dirty="0"/>
          </a:p>
        </p:txBody>
      </p:sp>
      <p:sp>
        <p:nvSpPr>
          <p:cNvPr id="3" name="Rectangle 2"/>
          <p:cNvSpPr/>
          <p:nvPr/>
        </p:nvSpPr>
        <p:spPr>
          <a:xfrm>
            <a:off x="452229" y="2183845"/>
            <a:ext cx="11191461" cy="3714863"/>
          </a:xfrm>
          <a:prstGeom prst="rect">
            <a:avLst/>
          </a:prstGeom>
        </p:spPr>
        <p:txBody>
          <a:bodyPr wrap="square">
            <a:spAutoFit/>
          </a:bodyPr>
          <a:lstStyle/>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Rationale – our relatively comprehensive system knowledge can be used to explore and reveal important influences that may be overlooked in the complex NY/NJ Harbor estuary </a:t>
            </a:r>
            <a:r>
              <a:rPr lang="en-US" sz="2000" dirty="0" smtClean="0">
                <a:latin typeface="Calibri" panose="020F0502020204030204" pitchFamily="34" charset="0"/>
                <a:ea typeface="Calibri" panose="020F0502020204030204" pitchFamily="34" charset="0"/>
                <a:cs typeface="Times New Roman" panose="02020603050405020304" pitchFamily="18" charset="0"/>
              </a:rPr>
              <a:t>system.</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Approach – </a:t>
            </a:r>
            <a:r>
              <a:rPr lang="en-US" sz="2000" dirty="0" smtClean="0">
                <a:latin typeface="Calibri" panose="020F0502020204030204" pitchFamily="34" charset="0"/>
                <a:ea typeface="Calibri" panose="020F0502020204030204" pitchFamily="34" charset="0"/>
                <a:cs typeface="Times New Roman" panose="02020603050405020304" pitchFamily="18" charset="0"/>
              </a:rPr>
              <a:t>A </a:t>
            </a:r>
            <a:r>
              <a:rPr lang="en-US" sz="2000" dirty="0">
                <a:latin typeface="Calibri" panose="020F0502020204030204" pitchFamily="34" charset="0"/>
                <a:ea typeface="Calibri" panose="020F0502020204030204" pitchFamily="34" charset="0"/>
                <a:cs typeface="Times New Roman" panose="02020603050405020304" pitchFamily="18" charset="0"/>
              </a:rPr>
              <a:t>more comprehensive “discovery” mode could be used, wherein we use our existing models or deeper analyses of past simulations to identify possible additional Corps’ analyses – e.g. we </a:t>
            </a:r>
            <a:r>
              <a:rPr lang="en-US" sz="2000" dirty="0" smtClean="0">
                <a:latin typeface="Calibri" panose="020F0502020204030204" pitchFamily="34" charset="0"/>
                <a:ea typeface="Calibri" panose="020F0502020204030204" pitchFamily="34" charset="0"/>
                <a:cs typeface="Times New Roman" panose="02020603050405020304" pitchFamily="18" charset="0"/>
              </a:rPr>
              <a:t>could:</a:t>
            </a:r>
          </a:p>
          <a:p>
            <a:pPr marL="285750" indent="-285750">
              <a:lnSpc>
                <a:spcPct val="107000"/>
              </a:lnSpc>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probe additional variables or </a:t>
            </a:r>
            <a:r>
              <a:rPr lang="en-US" sz="2000" dirty="0" smtClean="0">
                <a:latin typeface="Calibri" panose="020F0502020204030204" pitchFamily="34" charset="0"/>
                <a:ea typeface="Calibri" panose="020F0502020204030204" pitchFamily="34" charset="0"/>
                <a:cs typeface="Times New Roman" panose="02020603050405020304" pitchFamily="18" charset="0"/>
              </a:rPr>
              <a:t>processes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en-US" sz="2000" dirty="0" smtClean="0">
                <a:latin typeface="Calibri" panose="020F0502020204030204" pitchFamily="34" charset="0"/>
                <a:ea typeface="Calibri" panose="020F0502020204030204" pitchFamily="34" charset="0"/>
                <a:cs typeface="Times New Roman" panose="02020603050405020304" pitchFamily="18" charset="0"/>
              </a:rPr>
              <a:t>do a </a:t>
            </a:r>
            <a:r>
              <a:rPr lang="en-US" sz="2000" dirty="0">
                <a:latin typeface="Calibri" panose="020F0502020204030204" pitchFamily="34" charset="0"/>
                <a:ea typeface="Calibri" panose="020F0502020204030204" pitchFamily="34" charset="0"/>
                <a:cs typeface="Times New Roman" panose="02020603050405020304" pitchFamily="18" charset="0"/>
              </a:rPr>
              <a:t>full preliminary examination of spatial variability in effects including the Hudson’s </a:t>
            </a:r>
            <a:r>
              <a:rPr lang="en-US" sz="2000" dirty="0" smtClean="0">
                <a:latin typeface="Calibri" panose="020F0502020204030204" pitchFamily="34" charset="0"/>
                <a:ea typeface="Calibri" panose="020F0502020204030204" pitchFamily="34" charset="0"/>
                <a:cs typeface="Times New Roman" panose="02020603050405020304" pitchFamily="18" charset="0"/>
              </a:rPr>
              <a:t>sub-estuaries</a:t>
            </a:r>
          </a:p>
          <a:p>
            <a:pPr marL="285750" indent="-285750">
              <a:lnSpc>
                <a:spcPct val="107000"/>
              </a:lnSpc>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perform a process-study of gate closure phasing effects for NY/NJ Harbor and </a:t>
            </a:r>
            <a:r>
              <a:rPr lang="en-US" sz="2000" dirty="0" err="1" smtClean="0">
                <a:latin typeface="Calibri" panose="020F0502020204030204" pitchFamily="34" charset="0"/>
                <a:ea typeface="Calibri" panose="020F0502020204030204" pitchFamily="34" charset="0"/>
                <a:cs typeface="Times New Roman" panose="02020603050405020304" pitchFamily="18" charset="0"/>
              </a:rPr>
              <a:t>Throgs</a:t>
            </a:r>
            <a:r>
              <a:rPr lang="en-US" sz="2000" dirty="0" smtClean="0">
                <a:latin typeface="Calibri" panose="020F0502020204030204" pitchFamily="34" charset="0"/>
                <a:ea typeface="Calibri" panose="020F0502020204030204" pitchFamily="34" charset="0"/>
                <a:cs typeface="Times New Roman" panose="02020603050405020304" pitchFamily="18" charset="0"/>
              </a:rPr>
              <a:t> Neck </a:t>
            </a:r>
          </a:p>
          <a:p>
            <a:pPr>
              <a:lnSpc>
                <a:spcPct val="107000"/>
              </a:lnSpc>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smtClean="0">
                <a:latin typeface="Calibri" panose="020F0502020204030204" pitchFamily="34" charset="0"/>
                <a:ea typeface="Calibri" panose="020F0502020204030204" pitchFamily="34" charset="0"/>
                <a:cs typeface="Times New Roman" panose="02020603050405020304" pitchFamily="18" charset="0"/>
              </a:rPr>
              <a:t>If important new topics are discovered,  all the above could be added to the HATS study’s simulations this year</a:t>
            </a:r>
            <a:endParaRPr lang="en-US" sz="20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91223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9371" y="1857536"/>
            <a:ext cx="6921660" cy="4702826"/>
          </a:xfrm>
          <a:prstGeom prst="rect">
            <a:avLst/>
          </a:prstGeom>
        </p:spPr>
        <p:txBody>
          <a:bodyPr wrap="square">
            <a:spAutoFit/>
          </a:bodyPr>
          <a:lstStyle/>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Rationale – </a:t>
            </a:r>
            <a:r>
              <a:rPr lang="en-US" sz="2000" dirty="0" smtClean="0">
                <a:latin typeface="Calibri" panose="020F0502020204030204" pitchFamily="34" charset="0"/>
                <a:ea typeface="Calibri" panose="020F0502020204030204" pitchFamily="34" charset="0"/>
                <a:cs typeface="Times New Roman" panose="02020603050405020304" pitchFamily="18" charset="0"/>
              </a:rPr>
              <a:t>high streamflow and </a:t>
            </a:r>
            <a:r>
              <a:rPr lang="en-US" sz="2000" dirty="0">
                <a:latin typeface="Calibri" panose="020F0502020204030204" pitchFamily="34" charset="0"/>
                <a:ea typeface="Calibri" panose="020F0502020204030204" pitchFamily="34" charset="0"/>
                <a:cs typeface="Times New Roman" panose="02020603050405020304" pitchFamily="18" charset="0"/>
              </a:rPr>
              <a:t>storm surge often occur simultaneously in </a:t>
            </a:r>
            <a:r>
              <a:rPr lang="en-US" sz="2000" dirty="0" smtClean="0">
                <a:latin typeface="Calibri" panose="020F0502020204030204" pitchFamily="34" charset="0"/>
                <a:ea typeface="Calibri" panose="020F0502020204030204" pitchFamily="34" charset="0"/>
                <a:cs typeface="Times New Roman" panose="02020603050405020304" pitchFamily="18" charset="0"/>
              </a:rPr>
              <a:t>storms, and there may be some where there is a risk of flooding from surge and from rainwater or river freshet water behind closed barriers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solidFill>
                  <a:srgbClr val="000000"/>
                </a:solidFill>
                <a:latin typeface="Calibri" panose="020F0502020204030204" pitchFamily="34" charset="0"/>
                <a:ea typeface="Calibri" panose="020F0502020204030204" pitchFamily="34" charset="0"/>
                <a:cs typeface="Cambria" panose="020405030504060302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solidFill>
                  <a:srgbClr val="000000"/>
                </a:solidFill>
                <a:latin typeface="Calibri" panose="020F0502020204030204" pitchFamily="34" charset="0"/>
                <a:ea typeface="Calibri" panose="020F0502020204030204" pitchFamily="34" charset="0"/>
                <a:cs typeface="Cambria" panose="02040503050406030204" pitchFamily="18" charset="0"/>
              </a:rPr>
              <a:t>Approach – </a:t>
            </a:r>
            <a:r>
              <a:rPr lang="en-US" sz="2000" dirty="0" smtClean="0">
                <a:solidFill>
                  <a:srgbClr val="000000"/>
                </a:solidFill>
                <a:latin typeface="Calibri" panose="020F0502020204030204" pitchFamily="34" charset="0"/>
                <a:ea typeface="Calibri" panose="020F0502020204030204" pitchFamily="34" charset="0"/>
                <a:cs typeface="Cambria" panose="02040503050406030204" pitchFamily="18" charset="0"/>
              </a:rPr>
              <a:t>Analyze our data to better understand </a:t>
            </a:r>
            <a:r>
              <a:rPr lang="en-US" sz="2000" dirty="0">
                <a:solidFill>
                  <a:srgbClr val="000000"/>
                </a:solidFill>
                <a:latin typeface="Calibri" panose="020F0502020204030204" pitchFamily="34" charset="0"/>
                <a:ea typeface="Calibri" panose="020F0502020204030204" pitchFamily="34" charset="0"/>
                <a:cs typeface="Cambria" panose="02040503050406030204" pitchFamily="18" charset="0"/>
              </a:rPr>
              <a:t>this potential </a:t>
            </a:r>
            <a:r>
              <a:rPr lang="en-US" sz="2000" dirty="0" smtClean="0">
                <a:solidFill>
                  <a:srgbClr val="000000"/>
                </a:solidFill>
                <a:latin typeface="Calibri" panose="020F0502020204030204" pitchFamily="34" charset="0"/>
                <a:ea typeface="Calibri" panose="020F0502020204030204" pitchFamily="34" charset="0"/>
                <a:cs typeface="Cambria" panose="02040503050406030204" pitchFamily="18" charset="0"/>
              </a:rPr>
              <a:t>problem:</a:t>
            </a:r>
            <a:endParaRPr lang="en-US" sz="2000" dirty="0">
              <a:solidFill>
                <a:srgbClr val="000000"/>
              </a:solidFill>
              <a:latin typeface="Calibri" panose="020F0502020204030204" pitchFamily="34" charset="0"/>
              <a:ea typeface="Calibri" panose="020F0502020204030204" pitchFamily="34" charset="0"/>
              <a:cs typeface="Cambria" panose="02040503050406030204" pitchFamily="18" charset="0"/>
            </a:endParaRPr>
          </a:p>
          <a:p>
            <a:pPr marL="285750" indent="-285750">
              <a:lnSpc>
                <a:spcPct val="107000"/>
              </a:lnSpc>
              <a:buFont typeface="Arial" panose="020B0604020202020204" pitchFamily="34" charset="0"/>
              <a:buChar char="•"/>
            </a:pPr>
            <a:r>
              <a:rPr lang="en-US" sz="2000" dirty="0">
                <a:solidFill>
                  <a:srgbClr val="000000"/>
                </a:solidFill>
                <a:latin typeface="Calibri" panose="020F0502020204030204" pitchFamily="34" charset="0"/>
                <a:ea typeface="Calibri" panose="020F0502020204030204" pitchFamily="34" charset="0"/>
                <a:cs typeface="Cambria" panose="02040503050406030204" pitchFamily="18" charset="0"/>
              </a:rPr>
              <a:t>T</a:t>
            </a:r>
            <a:r>
              <a:rPr lang="en-US" sz="2000" dirty="0" smtClean="0">
                <a:solidFill>
                  <a:srgbClr val="000000"/>
                </a:solidFill>
                <a:latin typeface="Calibri" panose="020F0502020204030204" pitchFamily="34" charset="0"/>
                <a:ea typeface="Calibri" panose="020F0502020204030204" pitchFamily="34" charset="0"/>
                <a:cs typeface="Cambria" panose="02040503050406030204" pitchFamily="18" charset="0"/>
              </a:rPr>
              <a:t>he </a:t>
            </a:r>
            <a:r>
              <a:rPr lang="en-US" sz="2000" dirty="0">
                <a:solidFill>
                  <a:srgbClr val="000000"/>
                </a:solidFill>
                <a:latin typeface="Calibri" panose="020F0502020204030204" pitchFamily="34" charset="0"/>
                <a:ea typeface="Calibri" panose="020F0502020204030204" pitchFamily="34" charset="0"/>
                <a:cs typeface="Cambria" panose="02040503050406030204" pitchFamily="18" charset="0"/>
              </a:rPr>
              <a:t>NYHOPS estuary-ocean model is unique in level of </a:t>
            </a:r>
            <a:r>
              <a:rPr lang="en-US" sz="2000" dirty="0" smtClean="0">
                <a:solidFill>
                  <a:srgbClr val="000000"/>
                </a:solidFill>
                <a:latin typeface="Calibri" panose="020F0502020204030204" pitchFamily="34" charset="0"/>
                <a:ea typeface="Calibri" panose="020F0502020204030204" pitchFamily="34" charset="0"/>
                <a:cs typeface="Cambria" panose="02040503050406030204" pitchFamily="18" charset="0"/>
              </a:rPr>
              <a:t>freshwater forcing detail</a:t>
            </a:r>
          </a:p>
          <a:p>
            <a:pPr marL="285750" indent="-285750">
              <a:lnSpc>
                <a:spcPct val="107000"/>
              </a:lnSpc>
              <a:buFont typeface="Arial" panose="020B0604020202020204" pitchFamily="34" charset="0"/>
              <a:buChar char="•"/>
            </a:pPr>
            <a:r>
              <a:rPr lang="en-US" sz="2000" dirty="0" smtClean="0">
                <a:solidFill>
                  <a:srgbClr val="000000"/>
                </a:solidFill>
                <a:latin typeface="Calibri" panose="020F0502020204030204" pitchFamily="34" charset="0"/>
                <a:ea typeface="Calibri" panose="020F0502020204030204" pitchFamily="34" charset="0"/>
                <a:cs typeface="Cambria" panose="02040503050406030204" pitchFamily="18" charset="0"/>
              </a:rPr>
              <a:t>We have pre-existing </a:t>
            </a:r>
            <a:r>
              <a:rPr lang="en-US" sz="2000" dirty="0">
                <a:solidFill>
                  <a:srgbClr val="000000"/>
                </a:solidFill>
                <a:latin typeface="Calibri" panose="020F0502020204030204" pitchFamily="34" charset="0"/>
                <a:ea typeface="Calibri" panose="020F0502020204030204" pitchFamily="34" charset="0"/>
                <a:cs typeface="Cambria" panose="02040503050406030204" pitchFamily="18" charset="0"/>
              </a:rPr>
              <a:t>historical and synthetic storm data and probabilistic analysis datasets </a:t>
            </a:r>
            <a:r>
              <a:rPr lang="en-US" sz="2000" dirty="0" smtClean="0">
                <a:latin typeface="Calibri" panose="020F0502020204030204" pitchFamily="34" charset="0"/>
                <a:ea typeface="Calibri" panose="020F0502020204030204" pitchFamily="34" charset="0"/>
                <a:cs typeface="Times New Roman" panose="02020603050405020304" pitchFamily="18" charset="0"/>
              </a:rPr>
              <a:t>(</a:t>
            </a:r>
            <a:r>
              <a:rPr lang="en-US" sz="2000" dirty="0">
                <a:latin typeface="Calibri" panose="020F0502020204030204" pitchFamily="34" charset="0"/>
                <a:ea typeface="Calibri" panose="020F0502020204030204" pitchFamily="34" charset="0"/>
                <a:cs typeface="Times New Roman" panose="02020603050405020304" pitchFamily="18" charset="0"/>
              </a:rPr>
              <a:t>Orton et al., 2018</a:t>
            </a:r>
            <a:r>
              <a:rPr lang="en-US" sz="2000" dirty="0" smtClean="0">
                <a:latin typeface="Calibri" panose="020F0502020204030204" pitchFamily="34" charset="0"/>
                <a:ea typeface="Calibri" panose="020F0502020204030204" pitchFamily="34" charset="0"/>
                <a:cs typeface="Times New Roman" panose="02020603050405020304" pitchFamily="18" charset="0"/>
              </a:rPr>
              <a:t>)</a:t>
            </a:r>
            <a:endParaRPr lang="en-US" sz="2000" dirty="0" smtClean="0">
              <a:solidFill>
                <a:srgbClr val="000000"/>
              </a:solidFill>
              <a:latin typeface="Calibri" panose="020F0502020204030204" pitchFamily="34" charset="0"/>
              <a:ea typeface="Calibri" panose="020F0502020204030204" pitchFamily="34" charset="0"/>
              <a:cs typeface="Cambria" panose="02040503050406030204" pitchFamily="18" charset="0"/>
            </a:endParaRPr>
          </a:p>
          <a:p>
            <a:pPr>
              <a:lnSpc>
                <a:spcPct val="107000"/>
              </a:lnSpc>
            </a:pP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A longer-term study (one year) could create a probabilistic model of surge intensity, duration AND streamflow</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p:cNvGrpSpPr/>
          <p:nvPr/>
        </p:nvGrpSpPr>
        <p:grpSpPr>
          <a:xfrm>
            <a:off x="7349753" y="4850290"/>
            <a:ext cx="5225143" cy="1980373"/>
            <a:chOff x="7349753" y="4850290"/>
            <a:chExt cx="5225143" cy="1980373"/>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9057" b="38261"/>
            <a:stretch/>
          </p:blipFill>
          <p:spPr>
            <a:xfrm>
              <a:off x="7349753" y="4850290"/>
              <a:ext cx="5225143" cy="86967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76087" b="7319"/>
            <a:stretch/>
          </p:blipFill>
          <p:spPr>
            <a:xfrm>
              <a:off x="7349753" y="5692631"/>
              <a:ext cx="5225143" cy="1138032"/>
            </a:xfrm>
            <a:prstGeom prst="rect">
              <a:avLst/>
            </a:prstGeom>
          </p:spPr>
        </p:pic>
      </p:grpSp>
      <p:sp>
        <p:nvSpPr>
          <p:cNvPr id="2" name="Title 1"/>
          <p:cNvSpPr>
            <a:spLocks noGrp="1"/>
          </p:cNvSpPr>
          <p:nvPr>
            <p:ph type="title"/>
          </p:nvPr>
        </p:nvSpPr>
        <p:spPr>
          <a:xfrm>
            <a:off x="838200" y="211067"/>
            <a:ext cx="10515600" cy="1325563"/>
          </a:xfrm>
        </p:spPr>
        <p:txBody>
          <a:bodyPr/>
          <a:lstStyle/>
          <a:p>
            <a:r>
              <a:rPr lang="en-US" dirty="0" smtClean="0"/>
              <a:t>Possible Topic #5: </a:t>
            </a:r>
            <a:r>
              <a:rPr lang="en-US" u="sng" dirty="0"/>
              <a:t>Study the potential for trapped water river </a:t>
            </a:r>
            <a:r>
              <a:rPr lang="en-US" u="sng" dirty="0" smtClean="0"/>
              <a:t>flooding</a:t>
            </a:r>
            <a:r>
              <a:rPr lang="en-US" dirty="0" smtClean="0"/>
              <a:t> (50%) </a:t>
            </a:r>
            <a:endParaRPr lang="en-US" dirty="0"/>
          </a:p>
        </p:txBody>
      </p:sp>
      <p:grpSp>
        <p:nvGrpSpPr>
          <p:cNvPr id="9" name="Group 8"/>
          <p:cNvGrpSpPr/>
          <p:nvPr/>
        </p:nvGrpSpPr>
        <p:grpSpPr>
          <a:xfrm>
            <a:off x="7670884" y="993417"/>
            <a:ext cx="4572000" cy="3777349"/>
            <a:chOff x="7670884" y="993417"/>
            <a:chExt cx="4572000" cy="3777349"/>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0884" y="1341766"/>
              <a:ext cx="4572000" cy="3429000"/>
            </a:xfrm>
            <a:prstGeom prst="rect">
              <a:avLst/>
            </a:prstGeom>
          </p:spPr>
        </p:pic>
        <p:sp>
          <p:nvSpPr>
            <p:cNvPr id="8" name="TextBox 7"/>
            <p:cNvSpPr txBox="1"/>
            <p:nvPr/>
          </p:nvSpPr>
          <p:spPr>
            <a:xfrm>
              <a:off x="8964387" y="993417"/>
              <a:ext cx="3015343" cy="646331"/>
            </a:xfrm>
            <a:prstGeom prst="rect">
              <a:avLst/>
            </a:prstGeom>
            <a:noFill/>
          </p:spPr>
          <p:txBody>
            <a:bodyPr wrap="square" rtlCol="0">
              <a:spAutoFit/>
            </a:bodyPr>
            <a:lstStyle/>
            <a:p>
              <a:pPr algn="ctr"/>
              <a:r>
                <a:rPr lang="en-US" dirty="0" smtClean="0"/>
                <a:t>All figures or data from </a:t>
              </a:r>
            </a:p>
            <a:p>
              <a:pPr algn="ctr"/>
              <a:r>
                <a:rPr lang="en-US" dirty="0" smtClean="0"/>
                <a:t>Orton et al. (2012)</a:t>
              </a:r>
              <a:endParaRPr lang="en-US" dirty="0"/>
            </a:p>
          </p:txBody>
        </p:sp>
      </p:grpSp>
    </p:spTree>
    <p:extLst>
      <p:ext uri="{BB962C8B-B14F-4D97-AF65-F5344CB8AC3E}">
        <p14:creationId xmlns:p14="http://schemas.microsoft.com/office/powerpoint/2010/main" val="309578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Topic #6: </a:t>
            </a:r>
            <a:r>
              <a:rPr lang="en-US" u="sng" dirty="0"/>
              <a:t>Quantify effects of changes to </a:t>
            </a:r>
            <a:r>
              <a:rPr lang="en-US" u="sng" dirty="0" smtClean="0"/>
              <a:t>water levels </a:t>
            </a:r>
            <a:r>
              <a:rPr lang="en-US" u="sng" dirty="0"/>
              <a:t>and waves on </a:t>
            </a:r>
            <a:r>
              <a:rPr lang="en-US" u="sng" dirty="0" smtClean="0"/>
              <a:t>marshes</a:t>
            </a:r>
            <a:r>
              <a:rPr lang="en-US" dirty="0" smtClean="0"/>
              <a:t> (50%)</a:t>
            </a:r>
            <a:endParaRPr lang="en-US" dirty="0"/>
          </a:p>
        </p:txBody>
      </p:sp>
      <p:sp>
        <p:nvSpPr>
          <p:cNvPr id="3" name="Rectangle 2"/>
          <p:cNvSpPr/>
          <p:nvPr/>
        </p:nvSpPr>
        <p:spPr>
          <a:xfrm>
            <a:off x="275095" y="2268023"/>
            <a:ext cx="4968710" cy="3893374"/>
          </a:xfrm>
          <a:prstGeom prst="rect">
            <a:avLst/>
          </a:prstGeom>
        </p:spPr>
        <p:txBody>
          <a:bodyPr wrap="square">
            <a:spAutoFit/>
          </a:bodyPr>
          <a:lstStyle/>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Rationale – water level fluctuations during storms and waves strongly influence </a:t>
            </a:r>
            <a:r>
              <a:rPr lang="en-US" sz="2000" dirty="0" smtClean="0">
                <a:latin typeface="Calibri" panose="020F0502020204030204" pitchFamily="34" charset="0"/>
                <a:ea typeface="Calibri" panose="020F0502020204030204" pitchFamily="34" charset="0"/>
                <a:cs typeface="Times New Roman" panose="02020603050405020304" pitchFamily="18" charset="0"/>
              </a:rPr>
              <a:t>marsh sedimentation </a:t>
            </a:r>
            <a:r>
              <a:rPr lang="en-US" sz="2000" dirty="0">
                <a:latin typeface="Calibri" panose="020F0502020204030204" pitchFamily="34" charset="0"/>
                <a:ea typeface="Calibri" panose="020F0502020204030204" pitchFamily="34" charset="0"/>
                <a:cs typeface="Times New Roman" panose="02020603050405020304" pitchFamily="18" charset="0"/>
              </a:rPr>
              <a:t>and edge erosion </a:t>
            </a:r>
            <a:r>
              <a:rPr lang="en-US" sz="2000" dirty="0" smtClean="0">
                <a:latin typeface="Calibri" panose="020F0502020204030204" pitchFamily="34" charset="0"/>
                <a:ea typeface="Calibri" panose="020F0502020204030204" pitchFamily="34" charset="0"/>
                <a:cs typeface="Times New Roman" panose="02020603050405020304" pitchFamily="18" charset="0"/>
              </a:rPr>
              <a:t>and </a:t>
            </a:r>
            <a:r>
              <a:rPr lang="en-US" sz="2000" dirty="0">
                <a:latin typeface="Calibri" panose="020F0502020204030204" pitchFamily="34" charset="0"/>
                <a:ea typeface="Calibri" panose="020F0502020204030204" pitchFamily="34" charset="0"/>
                <a:cs typeface="Times New Roman" panose="02020603050405020304" pitchFamily="18" charset="0"/>
              </a:rPr>
              <a:t>should be quantified.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Calibri" panose="020F0502020204030204" pitchFamily="34" charset="0"/>
                <a:ea typeface="Calibri" panose="020F0502020204030204" pitchFamily="34" charset="0"/>
                <a:cs typeface="Times New Roman" panose="02020603050405020304" pitchFamily="18" charset="0"/>
              </a:rPr>
              <a:t>Approach </a:t>
            </a:r>
            <a:r>
              <a:rPr lang="en-US" sz="2000" dirty="0" smtClean="0">
                <a:latin typeface="Calibri" panose="020F0502020204030204" pitchFamily="34" charset="0"/>
                <a:ea typeface="Calibri" panose="020F0502020204030204" pitchFamily="34" charset="0"/>
                <a:cs typeface="Times New Roman" panose="02020603050405020304" pitchFamily="18" charset="0"/>
              </a:rPr>
              <a:t>–</a:t>
            </a:r>
            <a:endPar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000" dirty="0" smtClean="0">
                <a:solidFill>
                  <a:srgbClr val="000000"/>
                </a:solidFill>
                <a:latin typeface="Calibri" panose="020F0502020204030204" pitchFamily="34" charset="0"/>
                <a:ea typeface="Calibri" panose="020F0502020204030204" pitchFamily="34" charset="0"/>
                <a:cs typeface="Cambria" panose="02040503050406030204" pitchFamily="18" charset="0"/>
              </a:rPr>
              <a:t>Model effects </a:t>
            </a:r>
            <a:r>
              <a:rPr lang="en-US" sz="2000" dirty="0">
                <a:solidFill>
                  <a:srgbClr val="000000"/>
                </a:solidFill>
                <a:latin typeface="Calibri" panose="020F0502020204030204" pitchFamily="34" charset="0"/>
                <a:ea typeface="Calibri" panose="020F0502020204030204" pitchFamily="34" charset="0"/>
                <a:cs typeface="Cambria" panose="02040503050406030204" pitchFamily="18" charset="0"/>
              </a:rPr>
              <a:t>of sea level rise </a:t>
            </a:r>
            <a:r>
              <a:rPr lang="en-US" sz="2000" dirty="0" smtClean="0">
                <a:solidFill>
                  <a:srgbClr val="000000"/>
                </a:solidFill>
                <a:latin typeface="Calibri" panose="020F0502020204030204" pitchFamily="34" charset="0"/>
                <a:ea typeface="Calibri" panose="020F0502020204030204" pitchFamily="34" charset="0"/>
                <a:cs typeface="Cambria" panose="02040503050406030204" pitchFamily="18" charset="0"/>
              </a:rPr>
              <a:t>and </a:t>
            </a:r>
            <a:r>
              <a:rPr lang="en-US" sz="2000" dirty="0" smtClean="0">
                <a:solidFill>
                  <a:srgbClr val="000000"/>
                </a:solidFill>
                <a:latin typeface="Calibri" panose="020F0502020204030204" pitchFamily="34" charset="0"/>
                <a:ea typeface="Calibri" panose="020F0502020204030204" pitchFamily="34" charset="0"/>
                <a:cs typeface="Cambria" panose="02040503050406030204" pitchFamily="18" charset="0"/>
              </a:rPr>
              <a:t>gate closures </a:t>
            </a:r>
            <a:r>
              <a:rPr lang="en-US" sz="2000" dirty="0" smtClean="0">
                <a:solidFill>
                  <a:srgbClr val="000000"/>
                </a:solidFill>
                <a:latin typeface="Calibri" panose="020F0502020204030204" pitchFamily="34" charset="0"/>
                <a:ea typeface="Calibri" panose="020F0502020204030204" pitchFamily="34" charset="0"/>
                <a:cs typeface="Cambria" panose="02040503050406030204" pitchFamily="18" charset="0"/>
              </a:rPr>
              <a:t>on water levels and waves </a:t>
            </a:r>
            <a:r>
              <a:rPr lang="en-US" sz="2000" dirty="0" smtClean="0">
                <a:solidFill>
                  <a:srgbClr val="000000"/>
                </a:solidFill>
                <a:latin typeface="Calibri" panose="020F0502020204030204" pitchFamily="34" charset="0"/>
                <a:ea typeface="Calibri" panose="020F0502020204030204" pitchFamily="34" charset="0"/>
                <a:cs typeface="Cambria" panose="02040503050406030204" pitchFamily="18" charset="0"/>
              </a:rPr>
              <a:t>along </a:t>
            </a:r>
            <a:r>
              <a:rPr lang="en-US" sz="2000" dirty="0">
                <a:solidFill>
                  <a:srgbClr val="000000"/>
                </a:solidFill>
                <a:latin typeface="Calibri" panose="020F0502020204030204" pitchFamily="34" charset="0"/>
                <a:ea typeface="Calibri" panose="020F0502020204030204" pitchFamily="34" charset="0"/>
                <a:cs typeface="Cambria" panose="02040503050406030204" pitchFamily="18" charset="0"/>
              </a:rPr>
              <a:t>the </a:t>
            </a:r>
            <a:r>
              <a:rPr lang="en-US" sz="2000" dirty="0" smtClean="0">
                <a:solidFill>
                  <a:srgbClr val="000000"/>
                </a:solidFill>
                <a:latin typeface="Calibri" panose="020F0502020204030204" pitchFamily="34" charset="0"/>
                <a:ea typeface="Calibri" panose="020F0502020204030204" pitchFamily="34" charset="0"/>
                <a:cs typeface="Cambria" panose="02040503050406030204" pitchFamily="18" charset="0"/>
              </a:rPr>
              <a:t>Hudson</a:t>
            </a:r>
            <a:endParaRPr lang="en-US" sz="2000" dirty="0"/>
          </a:p>
          <a:p>
            <a:pPr marL="342900" indent="-342900">
              <a:buFont typeface="Arial" panose="020B0604020202020204" pitchFamily="34" charset="0"/>
              <a:buChar char="•"/>
            </a:pPr>
            <a:r>
              <a:rPr lang="en-US" sz="2000" dirty="0" smtClean="0">
                <a:solidFill>
                  <a:srgbClr val="000000"/>
                </a:solidFill>
                <a:latin typeface="Calibri" panose="020F0502020204030204" pitchFamily="34" charset="0"/>
                <a:ea typeface="Calibri" panose="020F0502020204030204" pitchFamily="34" charset="0"/>
                <a:cs typeface="Cambria" panose="02040503050406030204" pitchFamily="18" charset="0"/>
              </a:rPr>
              <a:t>Compute </a:t>
            </a:r>
            <a:r>
              <a:rPr lang="en-US" sz="2000" dirty="0">
                <a:solidFill>
                  <a:srgbClr val="000000"/>
                </a:solidFill>
                <a:latin typeface="Calibri" panose="020F0502020204030204" pitchFamily="34" charset="0"/>
                <a:ea typeface="Calibri" panose="020F0502020204030204" pitchFamily="34" charset="0"/>
                <a:cs typeface="Cambria" panose="02040503050406030204" pitchFamily="18" charset="0"/>
              </a:rPr>
              <a:t>various measures of wave forces on marshes such as “wave attack” (e.g., Tonelli et al., 2010</a:t>
            </a:r>
            <a:r>
              <a:rPr lang="en-US" sz="2000" dirty="0" smtClean="0">
                <a:solidFill>
                  <a:srgbClr val="000000"/>
                </a:solidFill>
                <a:latin typeface="Calibri" panose="020F0502020204030204" pitchFamily="34" charset="0"/>
                <a:ea typeface="Calibri" panose="020F0502020204030204" pitchFamily="34" charset="0"/>
                <a:cs typeface="Cambria" panose="02040503050406030204" pitchFamily="18" charset="0"/>
              </a:rPr>
              <a:t>)</a:t>
            </a:r>
          </a:p>
        </p:txBody>
      </p:sp>
      <p:pic>
        <p:nvPicPr>
          <p:cNvPr id="8" name="Picture 7"/>
          <p:cNvPicPr>
            <a:picLocks noChangeAspect="1"/>
          </p:cNvPicPr>
          <p:nvPr/>
        </p:nvPicPr>
        <p:blipFill>
          <a:blip r:embed="rId2"/>
          <a:stretch>
            <a:fillRect/>
          </a:stretch>
        </p:blipFill>
        <p:spPr>
          <a:xfrm>
            <a:off x="5409422" y="2309339"/>
            <a:ext cx="6696893" cy="3970176"/>
          </a:xfrm>
          <a:prstGeom prst="rect">
            <a:avLst/>
          </a:prstGeom>
        </p:spPr>
      </p:pic>
      <p:sp>
        <p:nvSpPr>
          <p:cNvPr id="9" name="TextBox 8"/>
          <p:cNvSpPr txBox="1"/>
          <p:nvPr/>
        </p:nvSpPr>
        <p:spPr>
          <a:xfrm>
            <a:off x="6018245" y="6078904"/>
            <a:ext cx="4282751" cy="369332"/>
          </a:xfrm>
          <a:prstGeom prst="rect">
            <a:avLst/>
          </a:prstGeom>
          <a:noFill/>
        </p:spPr>
        <p:txBody>
          <a:bodyPr wrap="square" rtlCol="0">
            <a:spAutoFit/>
          </a:bodyPr>
          <a:lstStyle/>
          <a:p>
            <a:r>
              <a:rPr lang="en-US" dirty="0" smtClean="0"/>
              <a:t>(</a:t>
            </a:r>
            <a:r>
              <a:rPr lang="en-US" dirty="0" err="1" smtClean="0"/>
              <a:t>Leonardi</a:t>
            </a:r>
            <a:r>
              <a:rPr lang="en-US" dirty="0" smtClean="0"/>
              <a:t> et al. 2018)</a:t>
            </a:r>
            <a:endParaRPr lang="en-US" dirty="0"/>
          </a:p>
        </p:txBody>
      </p:sp>
    </p:spTree>
    <p:extLst>
      <p:ext uri="{BB962C8B-B14F-4D97-AF65-F5344CB8AC3E}">
        <p14:creationId xmlns:p14="http://schemas.microsoft.com/office/powerpoint/2010/main" val="39635546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hudson.dl.stevens-tech.edu/sfas/d/sfas_plot.php?&amp;id=N017&amp;pid=undefined&amp;did=N017&amp;diff=-1.849&amp;mid=M007t&amp;mdiff=0&amp;units=english&amp;start=2018-03-01&amp;end=2018-03-25&amp;location=The%20Battery%20NY&amp;time=ET&amp;blowout_level=-1.396&amp;near_flood_level=1.2866&amp;minor_flood_level=1.34756&amp;moderate_flood_level=1.7438&amp;major_flood_level=2.201&amp;offset=NAVD88&amp;off=0&amp;tide_diff=-1.849&amp;forecast=OPSE01&amp;station_type=T&amp;nothing=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764" y="1982752"/>
            <a:ext cx="6537842" cy="435856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2963" y="365125"/>
            <a:ext cx="11439937" cy="1325563"/>
          </a:xfrm>
        </p:spPr>
        <p:txBody>
          <a:bodyPr/>
          <a:lstStyle/>
          <a:p>
            <a:r>
              <a:rPr lang="en-US" dirty="0" smtClean="0"/>
              <a:t>Possible Topic #7: </a:t>
            </a:r>
            <a:r>
              <a:rPr lang="en-US" u="sng" dirty="0"/>
              <a:t>Study how barrier gate closures influence estuary physical </a:t>
            </a:r>
            <a:r>
              <a:rPr lang="en-US" u="sng" dirty="0" smtClean="0"/>
              <a:t>changes</a:t>
            </a:r>
            <a:r>
              <a:rPr lang="en-US" dirty="0" smtClean="0"/>
              <a:t> (80% effort)</a:t>
            </a:r>
            <a:endParaRPr lang="en-US" dirty="0"/>
          </a:p>
        </p:txBody>
      </p:sp>
      <p:sp>
        <p:nvSpPr>
          <p:cNvPr id="3" name="Rectangle 2"/>
          <p:cNvSpPr/>
          <p:nvPr/>
        </p:nvSpPr>
        <p:spPr>
          <a:xfrm>
            <a:off x="218183" y="2251075"/>
            <a:ext cx="5616558" cy="3277820"/>
          </a:xfrm>
          <a:prstGeom prst="rect">
            <a:avLst/>
          </a:prstGeom>
        </p:spPr>
        <p:txBody>
          <a:bodyPr wrap="square">
            <a:spAutoFit/>
          </a:bodyPr>
          <a:lstStyle/>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Rationale – </a:t>
            </a:r>
            <a:r>
              <a:rPr lang="en-US" sz="2000" dirty="0" smtClean="0">
                <a:latin typeface="Calibri" panose="020F0502020204030204" pitchFamily="34" charset="0"/>
                <a:ea typeface="Calibri" panose="020F0502020204030204" pitchFamily="34" charset="0"/>
                <a:cs typeface="Times New Roman" panose="02020603050405020304" pitchFamily="18" charset="0"/>
              </a:rPr>
              <a:t>Periodic </a:t>
            </a:r>
            <a:r>
              <a:rPr lang="en-US" sz="2000" dirty="0">
                <a:latin typeface="Calibri" panose="020F0502020204030204" pitchFamily="34" charset="0"/>
                <a:ea typeface="Calibri" panose="020F0502020204030204" pitchFamily="34" charset="0"/>
                <a:cs typeface="Times New Roman" panose="02020603050405020304" pitchFamily="18" charset="0"/>
              </a:rPr>
              <a:t>gate closure can also have an aggregate impact on estuary conditions, and this impact will increase if the frequency of closure increases with sea level rise</a:t>
            </a:r>
            <a:r>
              <a:rPr lang="en-US" sz="2000" dirty="0" smtClean="0">
                <a:latin typeface="Calibri" panose="020F0502020204030204" pitchFamily="34" charset="0"/>
                <a:ea typeface="Calibri" panose="020F0502020204030204" pitchFamily="34" charset="0"/>
                <a:cs typeface="Times New Roman" panose="02020603050405020304" pitchFamily="18" charset="0"/>
              </a:rPr>
              <a:t>.  </a:t>
            </a:r>
            <a:r>
              <a:rPr lang="en-US" sz="2000" dirty="0" smtClean="0">
                <a:latin typeface="Calibri" panose="020F0502020204030204" pitchFamily="34" charset="0"/>
                <a:cs typeface="Times New Roman" panose="02020603050405020304" pitchFamily="18" charset="0"/>
              </a:rPr>
              <a:t>(</a:t>
            </a:r>
            <a:r>
              <a:rPr lang="en-US" sz="2000" dirty="0">
                <a:latin typeface="Calibri" panose="020F0502020204030204" pitchFamily="34" charset="0"/>
                <a:cs typeface="Times New Roman" panose="02020603050405020304" pitchFamily="18" charset="0"/>
              </a:rPr>
              <a:t>Credit – Sam </a:t>
            </a:r>
            <a:r>
              <a:rPr lang="en-US" sz="2000" dirty="0" err="1" smtClean="0">
                <a:latin typeface="Calibri" panose="020F0502020204030204" pitchFamily="34" charset="0"/>
                <a:cs typeface="Times New Roman" panose="02020603050405020304" pitchFamily="18" charset="0"/>
              </a:rPr>
              <a:t>Hersh</a:t>
            </a:r>
            <a:r>
              <a:rPr lang="en-US" sz="2000" dirty="0">
                <a:latin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Calibri" panose="020F0502020204030204" pitchFamily="34" charset="0"/>
                <a:ea typeface="Calibri" panose="020F0502020204030204" pitchFamily="34" charset="0"/>
                <a:cs typeface="Times New Roman" panose="02020603050405020304" pitchFamily="18" charset="0"/>
              </a:rPr>
              <a:t>Approach – Simulate conditions causing a range of gate closure frequencies and durations (e.g. back-to-back nor’easters), then evaluate the influence on estuary </a:t>
            </a:r>
            <a:r>
              <a:rPr lang="en-US" sz="2000" dirty="0" smtClean="0">
                <a:latin typeface="Calibri" panose="020F0502020204030204" pitchFamily="34" charset="0"/>
                <a:ea typeface="Calibri" panose="020F0502020204030204" pitchFamily="34" charset="0"/>
                <a:cs typeface="Times New Roman" panose="02020603050405020304" pitchFamily="18" charset="0"/>
              </a:rPr>
              <a:t>conditions (mean, extreme).  </a:t>
            </a:r>
          </a:p>
          <a:p>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97499" y="6057227"/>
            <a:ext cx="11806336" cy="646331"/>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A better understanding of the relationship between estuary changes and closure frequency could help the Corps work backward to an appropriate maximum frequency for gate closures, and on-shore residual risk/high frequency measures.</a:t>
            </a:r>
          </a:p>
        </p:txBody>
      </p:sp>
    </p:spTree>
    <p:extLst>
      <p:ext uri="{BB962C8B-B14F-4D97-AF65-F5344CB8AC3E}">
        <p14:creationId xmlns:p14="http://schemas.microsoft.com/office/powerpoint/2010/main" val="41827319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745" y="365125"/>
            <a:ext cx="10984396" cy="1325563"/>
          </a:xfrm>
        </p:spPr>
        <p:txBody>
          <a:bodyPr/>
          <a:lstStyle/>
          <a:p>
            <a:r>
              <a:rPr lang="en-US" dirty="0" smtClean="0"/>
              <a:t>Possible Topic #8: </a:t>
            </a:r>
            <a:r>
              <a:rPr lang="en-US" u="sng" dirty="0"/>
              <a:t>Model water-quality related topics:  pathogens </a:t>
            </a:r>
            <a:r>
              <a:rPr lang="en-US" u="sng" dirty="0" smtClean="0"/>
              <a:t>or </a:t>
            </a:r>
            <a:r>
              <a:rPr lang="en-US" u="sng" dirty="0"/>
              <a:t>residence </a:t>
            </a:r>
            <a:r>
              <a:rPr lang="en-US" u="sng" dirty="0" smtClean="0"/>
              <a:t>time</a:t>
            </a:r>
            <a:r>
              <a:rPr lang="en-US" dirty="0" smtClean="0"/>
              <a:t> (80%)</a:t>
            </a:r>
            <a:endParaRPr lang="en-US" dirty="0"/>
          </a:p>
        </p:txBody>
      </p:sp>
      <p:sp>
        <p:nvSpPr>
          <p:cNvPr id="3" name="Rectangle 2"/>
          <p:cNvSpPr/>
          <p:nvPr/>
        </p:nvSpPr>
        <p:spPr>
          <a:xfrm>
            <a:off x="337454" y="2269830"/>
            <a:ext cx="6232075" cy="4044184"/>
          </a:xfrm>
          <a:prstGeom prst="rect">
            <a:avLst/>
          </a:prstGeom>
        </p:spPr>
        <p:txBody>
          <a:bodyPr wrap="square">
            <a:spAutoFit/>
          </a:bodyPr>
          <a:lstStyle/>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Rationale – Two concerns about surge barriers are (1) the impact on estuary residence time during normal open gate conditions, and (2) the impact on Combined Sewer Overflow pathogens during storm conditions with closed barriers.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Approach – We have experience with modeling for both topics in the harbor region (e.g., Marsooli et al., 2018; Wen et al., 2017).  Depending on what analyses the HAT Study will undertake this year, we could do some additional modeling with our existing NYHOPS model that is complementary.  </a:t>
            </a:r>
            <a:endParaRPr lang="en-US" sz="2000" dirty="0" smtClean="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7063959" y="1943496"/>
            <a:ext cx="4812751" cy="4332667"/>
          </a:xfrm>
          <a:prstGeom prst="rect">
            <a:avLst/>
          </a:prstGeom>
        </p:spPr>
      </p:pic>
    </p:spTree>
    <p:extLst>
      <p:ext uri="{BB962C8B-B14F-4D97-AF65-F5344CB8AC3E}">
        <p14:creationId xmlns:p14="http://schemas.microsoft.com/office/powerpoint/2010/main" val="375971440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Topic #9: </a:t>
            </a:r>
            <a:r>
              <a:rPr lang="en-US" u="sng" dirty="0"/>
              <a:t>Multi-model uncertainty</a:t>
            </a:r>
            <a:r>
              <a:rPr lang="en-US" u="sng" dirty="0" smtClean="0"/>
              <a:t>/ ensemble </a:t>
            </a:r>
            <a:r>
              <a:rPr lang="en-US" u="sng" dirty="0"/>
              <a:t>analysis</a:t>
            </a:r>
            <a:r>
              <a:rPr lang="en-US" dirty="0"/>
              <a:t> </a:t>
            </a:r>
            <a:r>
              <a:rPr lang="en-US" dirty="0" smtClean="0"/>
              <a:t>(</a:t>
            </a:r>
            <a:r>
              <a:rPr lang="en-US" dirty="0"/>
              <a:t>&gt;</a:t>
            </a:r>
            <a:r>
              <a:rPr lang="en-US" dirty="0" smtClean="0"/>
              <a:t>100%)</a:t>
            </a:r>
            <a:endParaRPr lang="en-US" dirty="0"/>
          </a:p>
        </p:txBody>
      </p:sp>
      <p:sp>
        <p:nvSpPr>
          <p:cNvPr id="3" name="Rectangle 2"/>
          <p:cNvSpPr/>
          <p:nvPr/>
        </p:nvSpPr>
        <p:spPr>
          <a:xfrm>
            <a:off x="220789" y="2018295"/>
            <a:ext cx="11704511" cy="750975"/>
          </a:xfrm>
          <a:prstGeom prst="rect">
            <a:avLst/>
          </a:prstGeom>
        </p:spPr>
        <p:txBody>
          <a:bodyPr wrap="square">
            <a:spAutoFit/>
          </a:bodyPr>
          <a:lstStyle/>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Rationale – a weakness of estuarine hydrodynamic models is their ability to accurately model </a:t>
            </a:r>
            <a:r>
              <a:rPr lang="en-US" sz="2000" dirty="0" smtClean="0">
                <a:latin typeface="Calibri" panose="020F0502020204030204" pitchFamily="34" charset="0"/>
                <a:ea typeface="Calibri" panose="020F0502020204030204" pitchFamily="34" charset="0"/>
                <a:cs typeface="Times New Roman" panose="02020603050405020304" pitchFamily="18" charset="0"/>
              </a:rPr>
              <a:t>stratification, </a:t>
            </a:r>
            <a:r>
              <a:rPr lang="en-US" sz="2000" dirty="0">
                <a:latin typeface="Calibri" panose="020F0502020204030204" pitchFamily="34" charset="0"/>
                <a:ea typeface="Calibri" panose="020F0502020204030204" pitchFamily="34" charset="0"/>
                <a:cs typeface="Times New Roman" panose="02020603050405020304" pitchFamily="18" charset="0"/>
              </a:rPr>
              <a:t>and stratification is a critical factor for some of the more important effects of surge barriers (e.g. residence time).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846439" y="3663043"/>
            <a:ext cx="5244604" cy="3046200"/>
          </a:xfrm>
          <a:prstGeom prst="rect">
            <a:avLst/>
          </a:prstGeom>
        </p:spPr>
      </p:pic>
      <p:sp>
        <p:nvSpPr>
          <p:cNvPr id="6" name="Rectangle 5"/>
          <p:cNvSpPr/>
          <p:nvPr/>
        </p:nvSpPr>
        <p:spPr>
          <a:xfrm>
            <a:off x="209903" y="3176938"/>
            <a:ext cx="6348739" cy="3170099"/>
          </a:xfrm>
          <a:prstGeom prst="rect">
            <a:avLst/>
          </a:prstGeom>
        </p:spPr>
        <p:txBody>
          <a:bodyPr wrap="square">
            <a:spAutoFit/>
          </a:bodyPr>
          <a:lstStyle/>
          <a:p>
            <a:r>
              <a:rPr lang="en-US" sz="2000" dirty="0" smtClean="0">
                <a:latin typeface="Calibri" panose="020F0502020204030204" pitchFamily="34" charset="0"/>
                <a:ea typeface="Calibri" panose="020F0502020204030204" pitchFamily="34" charset="0"/>
                <a:cs typeface="Times New Roman" panose="02020603050405020304" pitchFamily="18" charset="0"/>
              </a:rPr>
              <a:t>Approach </a:t>
            </a:r>
            <a:r>
              <a:rPr lang="en-US" sz="2000" dirty="0">
                <a:latin typeface="Calibri" panose="020F0502020204030204" pitchFamily="34" charset="0"/>
                <a:ea typeface="Calibri" panose="020F0502020204030204" pitchFamily="34" charset="0"/>
                <a:cs typeface="Times New Roman" panose="02020603050405020304" pitchFamily="18" charset="0"/>
              </a:rPr>
              <a:t>– repeat HAT Study </a:t>
            </a:r>
            <a:r>
              <a:rPr lang="en-US" sz="2000" dirty="0" smtClean="0">
                <a:latin typeface="Calibri" panose="020F0502020204030204" pitchFamily="34" charset="0"/>
                <a:ea typeface="Calibri" panose="020F0502020204030204" pitchFamily="34" charset="0"/>
                <a:cs typeface="Times New Roman" panose="02020603050405020304" pitchFamily="18" charset="0"/>
              </a:rPr>
              <a:t>analyses or </a:t>
            </a:r>
            <a:r>
              <a:rPr lang="en-US" sz="2000" dirty="0">
                <a:latin typeface="Calibri" panose="020F0502020204030204" pitchFamily="34" charset="0"/>
                <a:ea typeface="Calibri" panose="020F0502020204030204" pitchFamily="34" charset="0"/>
                <a:cs typeface="Times New Roman" panose="02020603050405020304" pitchFamily="18" charset="0"/>
              </a:rPr>
              <a:t>Orton and Ralston (2018) model simulations and analyses as a method of quantifying modeling </a:t>
            </a:r>
            <a:r>
              <a:rPr lang="en-US" sz="2000" dirty="0" smtClean="0">
                <a:latin typeface="Calibri" panose="020F0502020204030204" pitchFamily="34" charset="0"/>
                <a:ea typeface="Calibri" panose="020F0502020204030204" pitchFamily="34" charset="0"/>
                <a:cs typeface="Times New Roman" panose="02020603050405020304" pitchFamily="18" charset="0"/>
              </a:rPr>
              <a:t>uncertainties.   </a:t>
            </a:r>
          </a:p>
          <a:p>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smtClean="0">
                <a:latin typeface="Calibri" panose="020F0502020204030204" pitchFamily="34" charset="0"/>
                <a:ea typeface="Calibri" panose="020F0502020204030204" pitchFamily="34" charset="0"/>
                <a:cs typeface="Times New Roman" panose="02020603050405020304" pitchFamily="18" charset="0"/>
              </a:rPr>
              <a:t>Other </a:t>
            </a:r>
            <a:r>
              <a:rPr lang="en-US" sz="2000" dirty="0">
                <a:latin typeface="Calibri" panose="020F0502020204030204" pitchFamily="34" charset="0"/>
                <a:ea typeface="Calibri" panose="020F0502020204030204" pitchFamily="34" charset="0"/>
                <a:cs typeface="Times New Roman" panose="02020603050405020304" pitchFamily="18" charset="0"/>
              </a:rPr>
              <a:t>institutions </a:t>
            </a:r>
            <a:r>
              <a:rPr lang="en-US" sz="2000" dirty="0" smtClean="0">
                <a:latin typeface="Calibri" panose="020F0502020204030204" pitchFamily="34" charset="0"/>
                <a:ea typeface="Calibri" panose="020F0502020204030204" pitchFamily="34" charset="0"/>
                <a:cs typeface="Times New Roman" panose="02020603050405020304" pitchFamily="18" charset="0"/>
              </a:rPr>
              <a:t>may </a:t>
            </a:r>
            <a:r>
              <a:rPr lang="en-US" sz="2000" dirty="0">
                <a:latin typeface="Calibri" panose="020F0502020204030204" pitchFamily="34" charset="0"/>
                <a:ea typeface="Calibri" panose="020F0502020204030204" pitchFamily="34" charset="0"/>
                <a:cs typeface="Times New Roman" panose="02020603050405020304" pitchFamily="18" charset="0"/>
              </a:rPr>
              <a:t>have (or be developing) models that could be added to the ensemble.  </a:t>
            </a:r>
            <a:r>
              <a:rPr lang="en-US" sz="2000" dirty="0" smtClean="0">
                <a:latin typeface="Calibri" panose="020F0502020204030204" pitchFamily="34" charset="0"/>
                <a:ea typeface="Calibri" panose="020F0502020204030204" pitchFamily="34" charset="0"/>
                <a:cs typeface="Times New Roman" panose="02020603050405020304" pitchFamily="18" charset="0"/>
              </a:rPr>
              <a:t>This </a:t>
            </a:r>
            <a:r>
              <a:rPr lang="en-US" sz="2000" dirty="0">
                <a:latin typeface="Calibri" panose="020F0502020204030204" pitchFamily="34" charset="0"/>
                <a:ea typeface="Calibri" panose="020F0502020204030204" pitchFamily="34" charset="0"/>
                <a:cs typeface="Times New Roman" panose="02020603050405020304" pitchFamily="18" charset="0"/>
              </a:rPr>
              <a:t>would require additional funding </a:t>
            </a:r>
            <a:r>
              <a:rPr lang="en-US" sz="2000" dirty="0" smtClean="0">
                <a:latin typeface="Calibri" panose="020F0502020204030204" pitchFamily="34" charset="0"/>
                <a:ea typeface="Calibri" panose="020F0502020204030204" pitchFamily="34" charset="0"/>
                <a:cs typeface="Times New Roman" panose="02020603050405020304" pitchFamily="18" charset="0"/>
              </a:rPr>
              <a:t>for: (a) </a:t>
            </a:r>
            <a:r>
              <a:rPr lang="en-US" sz="2000" dirty="0">
                <a:latin typeface="Calibri" panose="020F0502020204030204" pitchFamily="34" charset="0"/>
                <a:ea typeface="Calibri" panose="020F0502020204030204" pitchFamily="34" charset="0"/>
                <a:cs typeface="Times New Roman" panose="02020603050405020304" pitchFamily="18" charset="0"/>
              </a:rPr>
              <a:t>model development and validation, </a:t>
            </a:r>
            <a:r>
              <a:rPr lang="en-US" sz="2000" dirty="0" smtClean="0">
                <a:latin typeface="Calibri" panose="020F0502020204030204" pitchFamily="34" charset="0"/>
                <a:ea typeface="Calibri" panose="020F0502020204030204" pitchFamily="34" charset="0"/>
                <a:cs typeface="Times New Roman" panose="02020603050405020304" pitchFamily="18" charset="0"/>
              </a:rPr>
              <a:t>and (b) coordination and application of uniform forcing.  Also, it </a:t>
            </a:r>
            <a:r>
              <a:rPr lang="en-US" sz="2000" dirty="0">
                <a:latin typeface="Calibri" panose="020F0502020204030204" pitchFamily="34" charset="0"/>
                <a:ea typeface="Calibri" panose="020F0502020204030204" pitchFamily="34" charset="0"/>
                <a:cs typeface="Times New Roman" panose="02020603050405020304" pitchFamily="18" charset="0"/>
              </a:rPr>
              <a:t>may not be possible to complete this analysis before </a:t>
            </a:r>
            <a:r>
              <a:rPr lang="en-US" sz="2000" dirty="0" smtClean="0">
                <a:latin typeface="Calibri" panose="020F0502020204030204" pitchFamily="34" charset="0"/>
                <a:ea typeface="Calibri" panose="020F0502020204030204" pitchFamily="34" charset="0"/>
                <a:cs typeface="Times New Roman" panose="02020603050405020304" pitchFamily="18" charset="0"/>
              </a:rPr>
              <a:t>the end of 2019. </a:t>
            </a:r>
            <a:endParaRPr lang="en-US" dirty="0"/>
          </a:p>
        </p:txBody>
      </p:sp>
      <p:sp>
        <p:nvSpPr>
          <p:cNvPr id="7" name="Rectangle 6"/>
          <p:cNvSpPr/>
          <p:nvPr/>
        </p:nvSpPr>
        <p:spPr>
          <a:xfrm>
            <a:off x="6884755" y="3228007"/>
            <a:ext cx="5123839" cy="369332"/>
          </a:xfrm>
          <a:prstGeom prst="rect">
            <a:avLst/>
          </a:prstGeom>
        </p:spPr>
        <p:txBody>
          <a:bodyPr wrap="none">
            <a:spAutoFit/>
          </a:bodyPr>
          <a:lstStyle/>
          <a:p>
            <a:r>
              <a:rPr lang="en-US" dirty="0" smtClean="0">
                <a:latin typeface="Calibri" panose="020F0502020204030204" pitchFamily="34" charset="0"/>
                <a:ea typeface="Calibri" panose="020F0502020204030204" pitchFamily="34" charset="0"/>
                <a:cs typeface="Times New Roman" panose="02020603050405020304" pitchFamily="18" charset="0"/>
              </a:rPr>
              <a:t>e.g</a:t>
            </a:r>
            <a:r>
              <a:rPr lang="en-US" dirty="0">
                <a:latin typeface="Calibri" panose="020F0502020204030204" pitchFamily="34" charset="0"/>
                <a:ea typeface="Calibri" panose="020F0502020204030204" pitchFamily="34" charset="0"/>
                <a:cs typeface="Times New Roman" panose="02020603050405020304" pitchFamily="18" charset="0"/>
              </a:rPr>
              <a:t>., Warner et al</a:t>
            </a:r>
            <a:r>
              <a:rPr lang="en-US" dirty="0" smtClean="0">
                <a:latin typeface="Calibri" panose="020F0502020204030204" pitchFamily="34" charset="0"/>
                <a:ea typeface="Calibri" panose="020F0502020204030204" pitchFamily="34" charset="0"/>
                <a:cs typeface="Times New Roman" panose="02020603050405020304" pitchFamily="18" charset="0"/>
              </a:rPr>
              <a:t>. (2005) model study of the Hudson</a:t>
            </a:r>
            <a:endParaRPr lang="en-US" dirty="0"/>
          </a:p>
        </p:txBody>
      </p:sp>
    </p:spTree>
    <p:extLst>
      <p:ext uri="{BB962C8B-B14F-4D97-AF65-F5344CB8AC3E}">
        <p14:creationId xmlns:p14="http://schemas.microsoft.com/office/powerpoint/2010/main" val="38661913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503" y="-97046"/>
            <a:ext cx="11203057" cy="1325563"/>
          </a:xfrm>
        </p:spPr>
        <p:txBody>
          <a:bodyPr/>
          <a:lstStyle/>
          <a:p>
            <a:r>
              <a:rPr lang="en-US" dirty="0" smtClean="0"/>
              <a:t>Summary of Possible Near-Term Research Topics</a:t>
            </a:r>
            <a:endParaRPr lang="en-US" dirty="0"/>
          </a:p>
        </p:txBody>
      </p:sp>
      <p:sp>
        <p:nvSpPr>
          <p:cNvPr id="3" name="Content Placeholder 2"/>
          <p:cNvSpPr>
            <a:spLocks noGrp="1"/>
          </p:cNvSpPr>
          <p:nvPr>
            <p:ph idx="1"/>
          </p:nvPr>
        </p:nvSpPr>
        <p:spPr>
          <a:xfrm>
            <a:off x="415786" y="1192699"/>
            <a:ext cx="10515600" cy="5332137"/>
          </a:xfrm>
        </p:spPr>
        <p:txBody>
          <a:bodyPr>
            <a:normAutofit/>
          </a:bodyPr>
          <a:lstStyle/>
          <a:p>
            <a:pPr marL="0" indent="0">
              <a:buNone/>
              <a:tabLst>
                <a:tab pos="1485900" algn="l"/>
              </a:tabLst>
            </a:pPr>
            <a:r>
              <a:rPr lang="en-US" sz="2000" b="1" dirty="0" smtClean="0"/>
              <a:t>Effort (%)	Topic</a:t>
            </a:r>
          </a:p>
          <a:p>
            <a:pPr marL="0" indent="0">
              <a:buNone/>
              <a:tabLst>
                <a:tab pos="1485900" algn="l"/>
              </a:tabLst>
            </a:pPr>
            <a:r>
              <a:rPr lang="en-US" sz="2000" dirty="0" smtClean="0"/>
              <a:t>10	</a:t>
            </a:r>
            <a:r>
              <a:rPr lang="en-US" sz="2000" dirty="0" smtClean="0"/>
              <a:t>1. Study </a:t>
            </a:r>
            <a:r>
              <a:rPr lang="en-US" sz="2000" dirty="0"/>
              <a:t>gate closure frequency and its future evolution </a:t>
            </a:r>
            <a:endParaRPr lang="en-US" sz="2000" dirty="0" smtClean="0"/>
          </a:p>
          <a:p>
            <a:pPr marL="0" indent="0">
              <a:buNone/>
              <a:tabLst>
                <a:tab pos="1485900" algn="l"/>
              </a:tabLst>
            </a:pPr>
            <a:r>
              <a:rPr lang="en-US" sz="2000" dirty="0" smtClean="0"/>
              <a:t>70	</a:t>
            </a:r>
            <a:r>
              <a:rPr lang="en-US" sz="2000" dirty="0" smtClean="0"/>
              <a:t>2. Study </a:t>
            </a:r>
            <a:r>
              <a:rPr lang="en-US" sz="2000" dirty="0"/>
              <a:t>duration </a:t>
            </a:r>
            <a:r>
              <a:rPr lang="en-US" sz="2000" dirty="0" smtClean="0"/>
              <a:t>(and intensity and probability) of </a:t>
            </a:r>
            <a:r>
              <a:rPr lang="en-US" sz="2000" dirty="0"/>
              <a:t>storm tides and gate </a:t>
            </a:r>
            <a:r>
              <a:rPr lang="en-US" sz="2000" dirty="0" smtClean="0"/>
              <a:t>closures</a:t>
            </a:r>
            <a:endParaRPr lang="en-US" sz="2000" dirty="0"/>
          </a:p>
          <a:p>
            <a:pPr marL="0" indent="0">
              <a:buNone/>
              <a:tabLst>
                <a:tab pos="1485900" algn="l"/>
              </a:tabLst>
            </a:pPr>
            <a:r>
              <a:rPr lang="en-US" sz="2000" dirty="0" smtClean="0"/>
              <a:t>20	</a:t>
            </a:r>
            <a:r>
              <a:rPr lang="en-US" sz="2000" dirty="0" smtClean="0"/>
              <a:t>3. Assist </a:t>
            </a:r>
            <a:r>
              <a:rPr lang="en-US" sz="2000" dirty="0"/>
              <a:t>the HAT Study </a:t>
            </a:r>
          </a:p>
          <a:p>
            <a:pPr marL="0" indent="0">
              <a:buNone/>
              <a:tabLst>
                <a:tab pos="1485900" algn="l"/>
              </a:tabLst>
            </a:pPr>
            <a:r>
              <a:rPr lang="en-US" sz="2000" dirty="0" smtClean="0"/>
              <a:t>50	</a:t>
            </a:r>
            <a:r>
              <a:rPr lang="en-US" sz="2000" dirty="0" smtClean="0"/>
              <a:t>4. Assist </a:t>
            </a:r>
            <a:r>
              <a:rPr lang="en-US" sz="2000" dirty="0"/>
              <a:t>the HAT Study with discovery-mode modeling </a:t>
            </a:r>
          </a:p>
          <a:p>
            <a:pPr marL="0" indent="0">
              <a:buNone/>
              <a:tabLst>
                <a:tab pos="1485900" algn="l"/>
              </a:tabLst>
            </a:pPr>
            <a:r>
              <a:rPr lang="en-US" sz="2000" dirty="0" smtClean="0"/>
              <a:t>50	</a:t>
            </a:r>
            <a:r>
              <a:rPr lang="en-US" sz="2000" dirty="0" smtClean="0"/>
              <a:t>5. Study </a:t>
            </a:r>
            <a:r>
              <a:rPr lang="en-US" sz="2000" dirty="0"/>
              <a:t>the potential for trapped water river flooding </a:t>
            </a:r>
            <a:endParaRPr lang="en-US" sz="2000" dirty="0" smtClean="0"/>
          </a:p>
          <a:p>
            <a:pPr marL="0" indent="0">
              <a:buNone/>
              <a:tabLst>
                <a:tab pos="1485900" algn="l"/>
              </a:tabLst>
            </a:pPr>
            <a:r>
              <a:rPr lang="en-US" sz="2000" dirty="0" smtClean="0"/>
              <a:t>50	</a:t>
            </a:r>
            <a:r>
              <a:rPr lang="en-US" sz="2000" dirty="0" smtClean="0"/>
              <a:t>6. Quantify </a:t>
            </a:r>
            <a:r>
              <a:rPr lang="en-US" sz="2000" dirty="0"/>
              <a:t>effects of changes to tides and waves on marshes </a:t>
            </a:r>
          </a:p>
          <a:p>
            <a:pPr marL="0" indent="0">
              <a:buNone/>
              <a:tabLst>
                <a:tab pos="1485900" algn="l"/>
              </a:tabLst>
            </a:pPr>
            <a:r>
              <a:rPr lang="en-US" sz="2000" dirty="0" smtClean="0"/>
              <a:t>80	</a:t>
            </a:r>
            <a:r>
              <a:rPr lang="en-US" sz="2000" dirty="0" smtClean="0"/>
              <a:t>7. Study </a:t>
            </a:r>
            <a:r>
              <a:rPr lang="en-US" sz="2000" dirty="0"/>
              <a:t>how barrier gate closures influence estuary physical changes</a:t>
            </a:r>
          </a:p>
          <a:p>
            <a:pPr marL="0" indent="0">
              <a:buNone/>
              <a:tabLst>
                <a:tab pos="1485900" algn="l"/>
              </a:tabLst>
            </a:pPr>
            <a:r>
              <a:rPr lang="en-US" sz="2000" dirty="0" smtClean="0"/>
              <a:t>80	</a:t>
            </a:r>
            <a:r>
              <a:rPr lang="en-US" sz="2000" dirty="0" smtClean="0"/>
              <a:t>8a. Model </a:t>
            </a:r>
            <a:r>
              <a:rPr lang="en-US" sz="2000" dirty="0"/>
              <a:t>water-quality related topics:  </a:t>
            </a:r>
            <a:r>
              <a:rPr lang="en-US" sz="2000" dirty="0" smtClean="0"/>
              <a:t>residence time (open barriers)</a:t>
            </a:r>
          </a:p>
          <a:p>
            <a:pPr marL="0" indent="0">
              <a:buNone/>
              <a:tabLst>
                <a:tab pos="1485900" algn="l"/>
              </a:tabLst>
            </a:pPr>
            <a:r>
              <a:rPr lang="en-US" sz="2000" dirty="0" smtClean="0"/>
              <a:t>80</a:t>
            </a:r>
            <a:r>
              <a:rPr lang="en-US" sz="2000" dirty="0"/>
              <a:t>	</a:t>
            </a:r>
            <a:r>
              <a:rPr lang="en-US" sz="2000" dirty="0" smtClean="0"/>
              <a:t>8b. Model </a:t>
            </a:r>
            <a:r>
              <a:rPr lang="en-US" sz="2000" dirty="0" smtClean="0"/>
              <a:t>water-quality related topics:  pathogens (closed barriers)</a:t>
            </a:r>
            <a:endParaRPr lang="en-US" sz="2000" dirty="0"/>
          </a:p>
          <a:p>
            <a:pPr marL="0" indent="0">
              <a:buNone/>
              <a:tabLst>
                <a:tab pos="1485900" algn="l"/>
              </a:tabLst>
            </a:pPr>
            <a:r>
              <a:rPr lang="en-US" sz="2000" dirty="0"/>
              <a:t>&gt;</a:t>
            </a:r>
            <a:r>
              <a:rPr lang="en-US" sz="2000" dirty="0" smtClean="0"/>
              <a:t>100	</a:t>
            </a:r>
            <a:r>
              <a:rPr lang="en-US" sz="2000" dirty="0" smtClean="0"/>
              <a:t>9. Multi-model </a:t>
            </a:r>
            <a:r>
              <a:rPr lang="en-US" sz="2000" dirty="0"/>
              <a:t>uncertainty/ensemble </a:t>
            </a:r>
            <a:r>
              <a:rPr lang="en-US" sz="2000" dirty="0" smtClean="0"/>
              <a:t>analysis (requires new models) </a:t>
            </a:r>
            <a:endParaRPr lang="en-US" sz="2000" dirty="0"/>
          </a:p>
        </p:txBody>
      </p:sp>
      <p:sp>
        <p:nvSpPr>
          <p:cNvPr id="4" name="Rectangle 3"/>
          <p:cNvSpPr/>
          <p:nvPr/>
        </p:nvSpPr>
        <p:spPr>
          <a:xfrm>
            <a:off x="2756993" y="5970900"/>
            <a:ext cx="6805902" cy="400110"/>
          </a:xfrm>
          <a:prstGeom prst="rect">
            <a:avLst/>
          </a:prstGeom>
        </p:spPr>
        <p:txBody>
          <a:bodyPr wrap="none">
            <a:spAutoFit/>
          </a:bodyPr>
          <a:lstStyle/>
          <a:p>
            <a:r>
              <a:rPr lang="en-US" sz="2000" dirty="0" smtClean="0"/>
              <a:t>Inputs on these?  Additional </a:t>
            </a:r>
            <a:r>
              <a:rPr lang="en-US" sz="2000" dirty="0"/>
              <a:t>possible? </a:t>
            </a:r>
            <a:r>
              <a:rPr lang="en-US" sz="2000" dirty="0" smtClean="0"/>
              <a:t> Thoughts on priorities?</a:t>
            </a:r>
            <a:endParaRPr lang="en-US" sz="2000" dirty="0"/>
          </a:p>
        </p:txBody>
      </p:sp>
      <p:sp>
        <p:nvSpPr>
          <p:cNvPr id="5" name="Rectangle 4"/>
          <p:cNvSpPr/>
          <p:nvPr/>
        </p:nvSpPr>
        <p:spPr>
          <a:xfrm>
            <a:off x="201386" y="6455621"/>
            <a:ext cx="11794671" cy="421654"/>
          </a:xfrm>
          <a:prstGeom prst="rect">
            <a:avLst/>
          </a:prstGeom>
        </p:spPr>
        <p:txBody>
          <a:bodyPr wrap="square">
            <a:spAutoFit/>
          </a:bodyPr>
          <a:lstStyle/>
          <a:p>
            <a:pPr>
              <a:lnSpc>
                <a:spcPct val="107000"/>
              </a:lnSpc>
            </a:pPr>
            <a:r>
              <a:rPr lang="en-US" sz="2000" dirty="0" smtClean="0">
                <a:latin typeface="Calibri" panose="020F0502020204030204" pitchFamily="34" charset="0"/>
                <a:ea typeface="Calibri" panose="020F0502020204030204" pitchFamily="34" charset="0"/>
                <a:cs typeface="Times New Roman" panose="02020603050405020304" pitchFamily="18" charset="0"/>
              </a:rPr>
              <a:t>(Any higher-resolution </a:t>
            </a:r>
            <a:r>
              <a:rPr lang="en-US" sz="2000" dirty="0">
                <a:latin typeface="Calibri" panose="020F0502020204030204" pitchFamily="34" charset="0"/>
                <a:ea typeface="Calibri" panose="020F0502020204030204" pitchFamily="34" charset="0"/>
                <a:cs typeface="Times New Roman" panose="02020603050405020304" pitchFamily="18" charset="0"/>
              </a:rPr>
              <a:t>modeling would require additional funding for model development and validation.)</a:t>
            </a:r>
          </a:p>
        </p:txBody>
      </p:sp>
    </p:spTree>
    <p:extLst>
      <p:ext uri="{BB962C8B-B14F-4D97-AF65-F5344CB8AC3E}">
        <p14:creationId xmlns:p14="http://schemas.microsoft.com/office/powerpoint/2010/main" val="30949217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Broadening to other Topics, Models, Analyses</a:t>
            </a:r>
            <a:endParaRPr lang="en-US" dirty="0"/>
          </a:p>
        </p:txBody>
      </p:sp>
      <p:sp>
        <p:nvSpPr>
          <p:cNvPr id="3" name="Content Placeholder 2"/>
          <p:cNvSpPr>
            <a:spLocks noGrp="1"/>
          </p:cNvSpPr>
          <p:nvPr>
            <p:ph idx="1"/>
          </p:nvPr>
        </p:nvSpPr>
        <p:spPr/>
        <p:txBody>
          <a:bodyPr/>
          <a:lstStyle/>
          <a:p>
            <a:r>
              <a:rPr lang="en-US" dirty="0"/>
              <a:t>Are there other components of estuary health that we’ve discussed </a:t>
            </a:r>
            <a:r>
              <a:rPr lang="en-US" dirty="0" smtClean="0"/>
              <a:t>that should </a:t>
            </a:r>
            <a:r>
              <a:rPr lang="en-US" dirty="0"/>
              <a:t>be modeled </a:t>
            </a:r>
            <a:r>
              <a:rPr lang="en-US" dirty="0" smtClean="0"/>
              <a:t>or studied in the near-term to </a:t>
            </a:r>
            <a:r>
              <a:rPr lang="en-US" dirty="0"/>
              <a:t>inform the HAT Study? </a:t>
            </a:r>
          </a:p>
        </p:txBody>
      </p:sp>
    </p:spTree>
    <p:extLst>
      <p:ext uri="{BB962C8B-B14F-4D97-AF65-F5344CB8AC3E}">
        <p14:creationId xmlns:p14="http://schemas.microsoft.com/office/powerpoint/2010/main" val="25802743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047" y="2422360"/>
            <a:ext cx="11490159" cy="1362075"/>
          </a:xfrm>
        </p:spPr>
        <p:txBody>
          <a:bodyPr>
            <a:normAutofit/>
          </a:bodyPr>
          <a:lstStyle/>
          <a:p>
            <a:r>
              <a:rPr lang="en-US" b="1" dirty="0"/>
              <a:t>Near-Term </a:t>
            </a:r>
            <a:r>
              <a:rPr lang="en-US" b="1" dirty="0" smtClean="0"/>
              <a:t>Summer </a:t>
            </a:r>
            <a:br>
              <a:rPr lang="en-US" b="1" dirty="0" smtClean="0"/>
            </a:br>
            <a:r>
              <a:rPr lang="en-US" b="1" dirty="0" smtClean="0"/>
              <a:t>Scientific Workshops</a:t>
            </a:r>
            <a:endParaRPr lang="en-US" dirty="0"/>
          </a:p>
        </p:txBody>
      </p:sp>
      <p:sp>
        <p:nvSpPr>
          <p:cNvPr id="3" name="Rectangle 2"/>
          <p:cNvSpPr/>
          <p:nvPr/>
        </p:nvSpPr>
        <p:spPr>
          <a:xfrm>
            <a:off x="766012" y="4113494"/>
            <a:ext cx="10587788" cy="1631216"/>
          </a:xfrm>
          <a:prstGeom prst="rect">
            <a:avLst/>
          </a:prstGeom>
        </p:spPr>
        <p:txBody>
          <a:bodyPr wrap="square">
            <a:spAutoFit/>
          </a:bodyPr>
          <a:lstStyle/>
          <a:p>
            <a:pPr marL="285750" lvl="0" indent="-285750">
              <a:buFont typeface="Arial" panose="020B0604020202020204" pitchFamily="34" charset="0"/>
              <a:buChar char="•"/>
            </a:pPr>
            <a:r>
              <a:rPr lang="en-US" sz="2000" dirty="0" smtClean="0"/>
              <a:t>Presentation </a:t>
            </a:r>
            <a:r>
              <a:rPr lang="en-US" sz="2000" dirty="0"/>
              <a:t>– briefly summarizing plans for holding workshops</a:t>
            </a:r>
          </a:p>
          <a:p>
            <a:pPr marL="285750" lvl="0" indent="-285750">
              <a:buFont typeface="Arial" panose="020B0604020202020204" pitchFamily="34" charset="0"/>
              <a:buChar char="•"/>
            </a:pPr>
            <a:r>
              <a:rPr lang="en-US" sz="2000" dirty="0" smtClean="0"/>
              <a:t>Discussion</a:t>
            </a:r>
            <a:endParaRPr lang="en-US" sz="2000" dirty="0"/>
          </a:p>
          <a:p>
            <a:pPr marL="1200150" lvl="2" indent="-285750">
              <a:buFont typeface="Courier New" panose="02070309020205020404" pitchFamily="49" charset="0"/>
              <a:buChar char="o"/>
            </a:pPr>
            <a:r>
              <a:rPr lang="en-US" sz="2000" dirty="0" smtClean="0"/>
              <a:t>Goals of the workshops</a:t>
            </a:r>
          </a:p>
          <a:p>
            <a:pPr marL="1200150" lvl="2" indent="-285750">
              <a:buFont typeface="Courier New" panose="02070309020205020404" pitchFamily="49" charset="0"/>
              <a:buChar char="o"/>
            </a:pPr>
            <a:r>
              <a:rPr lang="en-US" sz="2000" dirty="0" smtClean="0"/>
              <a:t>Feedback </a:t>
            </a:r>
            <a:r>
              <a:rPr lang="en-US" sz="2000" dirty="0"/>
              <a:t>on topics of interest for topic expert reports and long-term </a:t>
            </a:r>
            <a:r>
              <a:rPr lang="en-US" sz="2000" dirty="0" smtClean="0"/>
              <a:t>research</a:t>
            </a:r>
            <a:endParaRPr lang="en-US" sz="2000" dirty="0"/>
          </a:p>
          <a:p>
            <a:pPr marL="1200150" lvl="2" indent="-285750">
              <a:buFont typeface="Courier New" panose="02070309020205020404" pitchFamily="49" charset="0"/>
              <a:buChar char="o"/>
            </a:pPr>
            <a:r>
              <a:rPr lang="en-US" sz="2000" dirty="0" smtClean="0"/>
              <a:t>Who </a:t>
            </a:r>
            <a:r>
              <a:rPr lang="en-US" sz="2000" dirty="0"/>
              <a:t>are the appropriate experts to invite</a:t>
            </a:r>
            <a:r>
              <a:rPr lang="en-US" sz="2000" dirty="0" smtClean="0"/>
              <a:t>?</a:t>
            </a:r>
            <a:endParaRPr lang="en-US" sz="2000" dirty="0"/>
          </a:p>
        </p:txBody>
      </p:sp>
    </p:spTree>
    <p:extLst>
      <p:ext uri="{BB962C8B-B14F-4D97-AF65-F5344CB8AC3E}">
        <p14:creationId xmlns:p14="http://schemas.microsoft.com/office/powerpoint/2010/main" val="3344911113"/>
      </p:ext>
    </p:extLst>
  </p:cSld>
  <p:clrMapOvr>
    <a:masterClrMapping/>
  </p:clrMapOvr>
  <mc:AlternateContent xmlns:mc="http://schemas.openxmlformats.org/markup-compatibility/2006" xmlns:p14="http://schemas.microsoft.com/office/powerpoint/2010/main">
    <mc:Choice Requires="p14">
      <p:transition spd="slow" p14:dur="2000" advTm="31897"/>
    </mc:Choice>
    <mc:Fallback xmlns="">
      <p:transition spd="slow" advTm="31897"/>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Summer Science Workshop Possibilities (1-2 of them)</a:t>
            </a:r>
            <a:endParaRPr lang="en-US" sz="5400" b="1" dirty="0"/>
          </a:p>
        </p:txBody>
      </p:sp>
      <p:sp>
        <p:nvSpPr>
          <p:cNvPr id="3" name="Content Placeholder 2"/>
          <p:cNvSpPr>
            <a:spLocks noGrp="1"/>
          </p:cNvSpPr>
          <p:nvPr>
            <p:ph idx="1"/>
          </p:nvPr>
        </p:nvSpPr>
        <p:spPr>
          <a:xfrm>
            <a:off x="609599" y="1806096"/>
            <a:ext cx="11112285" cy="4525963"/>
          </a:xfrm>
        </p:spPr>
        <p:txBody>
          <a:bodyPr>
            <a:normAutofit/>
          </a:bodyPr>
          <a:lstStyle/>
          <a:p>
            <a:r>
              <a:rPr lang="en-US" dirty="0" smtClean="0"/>
              <a:t>We envision roughly 20 attendees, mainly scientists (we have funds to fly some in from elsewhere) </a:t>
            </a:r>
          </a:p>
          <a:p>
            <a:r>
              <a:rPr lang="en-US" dirty="0" smtClean="0"/>
              <a:t>Should relate to estuary effects of surge barriers</a:t>
            </a:r>
          </a:p>
          <a:p>
            <a:r>
              <a:rPr lang="en-US" dirty="0" smtClean="0"/>
              <a:t>Some initial ideas:</a:t>
            </a:r>
            <a:endParaRPr lang="en-US" dirty="0"/>
          </a:p>
          <a:p>
            <a:pPr lvl="1"/>
            <a:r>
              <a:rPr lang="en-US" dirty="0" smtClean="0"/>
              <a:t>Broad, all-day interdisciplinary workshop – using what we have learned about physical influences, expand to chemistry, ecology, biology, sediment</a:t>
            </a:r>
          </a:p>
          <a:p>
            <a:pPr lvl="1"/>
            <a:r>
              <a:rPr lang="en-US" dirty="0" smtClean="0"/>
              <a:t>Workshops on topics of greatest interest and need</a:t>
            </a:r>
          </a:p>
          <a:p>
            <a:pPr lvl="1"/>
            <a:r>
              <a:rPr lang="en-US" dirty="0"/>
              <a:t>Goals of the workshops</a:t>
            </a:r>
          </a:p>
          <a:p>
            <a:pPr lvl="2"/>
            <a:r>
              <a:rPr lang="en-US" dirty="0" smtClean="0"/>
              <a:t>Produce </a:t>
            </a:r>
            <a:r>
              <a:rPr lang="en-US" dirty="0"/>
              <a:t>topic expert reports to inform HATS present phase?</a:t>
            </a:r>
          </a:p>
          <a:p>
            <a:pPr lvl="2"/>
            <a:r>
              <a:rPr lang="en-US" dirty="0"/>
              <a:t>Broaden research community and seek funding for long-term research</a:t>
            </a:r>
            <a:r>
              <a:rPr lang="en-US" dirty="0" smtClean="0"/>
              <a:t>?</a:t>
            </a:r>
          </a:p>
        </p:txBody>
      </p:sp>
    </p:spTree>
    <p:extLst>
      <p:ext uri="{BB962C8B-B14F-4D97-AF65-F5344CB8AC3E}">
        <p14:creationId xmlns:p14="http://schemas.microsoft.com/office/powerpoint/2010/main" val="9613326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3084" y="2538000"/>
            <a:ext cx="10363200" cy="1362075"/>
          </a:xfrm>
        </p:spPr>
        <p:txBody>
          <a:bodyPr/>
          <a:lstStyle/>
          <a:p>
            <a:r>
              <a:rPr lang="en-US" dirty="0"/>
              <a:t>Project Overview and Discussion</a:t>
            </a:r>
          </a:p>
        </p:txBody>
      </p:sp>
      <p:sp>
        <p:nvSpPr>
          <p:cNvPr id="3" name="Text Placeholder 2"/>
          <p:cNvSpPr>
            <a:spLocks noGrp="1"/>
          </p:cNvSpPr>
          <p:nvPr>
            <p:ph type="body" idx="1"/>
          </p:nvPr>
        </p:nvSpPr>
        <p:spPr>
          <a:xfrm>
            <a:off x="963084" y="4430720"/>
            <a:ext cx="10363200" cy="1500187"/>
          </a:xfrm>
        </p:spPr>
        <p:txBody>
          <a:bodyPr/>
          <a:lstStyle/>
          <a:p>
            <a:pPr marL="342900" indent="-342900">
              <a:buFont typeface="Arial" panose="020B0604020202020204" pitchFamily="34" charset="0"/>
              <a:buChar char="•"/>
            </a:pPr>
            <a:r>
              <a:rPr lang="en-US" dirty="0">
                <a:solidFill>
                  <a:schemeClr val="tx1"/>
                </a:solidFill>
              </a:rPr>
              <a:t>Review </a:t>
            </a:r>
            <a:r>
              <a:rPr lang="en-US" dirty="0" smtClean="0">
                <a:solidFill>
                  <a:schemeClr val="tx1"/>
                </a:solidFill>
              </a:rPr>
              <a:t>of project purpose, </a:t>
            </a:r>
            <a:r>
              <a:rPr lang="en-US" dirty="0">
                <a:solidFill>
                  <a:schemeClr val="tx1"/>
                </a:solidFill>
              </a:rPr>
              <a:t>approach, timeline, spatial coverage, intended work product, PAC composition and today’s invitees (10 minutes)</a:t>
            </a:r>
          </a:p>
          <a:p>
            <a:pPr marL="342900" indent="-342900">
              <a:buFont typeface="Arial" panose="020B0604020202020204" pitchFamily="34" charset="0"/>
              <a:buChar char="•"/>
            </a:pPr>
            <a:r>
              <a:rPr lang="en-US" dirty="0">
                <a:solidFill>
                  <a:schemeClr val="tx1"/>
                </a:solidFill>
              </a:rPr>
              <a:t>Discussion: Feedback on project approach and plans </a:t>
            </a:r>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24DD7C-F12D-4221-82E8-084DBB0EE8B9}" type="slidenum">
              <a:rPr kumimoji="0" lang="en-US" sz="1000" b="0" i="0" u="none" strike="noStrike" kern="1200" cap="none" spc="0" normalizeH="0" baseline="0" noProof="0" smtClean="0">
                <a:ln>
                  <a:noFill/>
                </a:ln>
                <a:solidFill>
                  <a:prstClr val="black">
                    <a:tint val="75000"/>
                  </a:prstClr>
                </a:solidFill>
                <a:effectLst/>
                <a:uLnTx/>
                <a:uFillTx/>
                <a:latin typeface="Century Gothic"/>
                <a:ea typeface="+mn-ea"/>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prstClr val="black">
                  <a:tint val="75000"/>
                </a:prstClr>
              </a:solidFill>
              <a:effectLst/>
              <a:uLnTx/>
              <a:uFillTx/>
              <a:latin typeface="Century Gothic"/>
              <a:ea typeface="+mn-ea"/>
            </a:endParaRPr>
          </a:p>
        </p:txBody>
      </p:sp>
    </p:spTree>
    <p:extLst>
      <p:ext uri="{BB962C8B-B14F-4D97-AF65-F5344CB8AC3E}">
        <p14:creationId xmlns:p14="http://schemas.microsoft.com/office/powerpoint/2010/main" val="376781493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Summer Science Workshop Possibilities (1-2 of them)</a:t>
            </a:r>
            <a:endParaRPr lang="en-US" sz="5400" b="1" dirty="0"/>
          </a:p>
        </p:txBody>
      </p:sp>
      <p:sp>
        <p:nvSpPr>
          <p:cNvPr id="3" name="Content Placeholder 2"/>
          <p:cNvSpPr>
            <a:spLocks noGrp="1"/>
          </p:cNvSpPr>
          <p:nvPr>
            <p:ph idx="1"/>
          </p:nvPr>
        </p:nvSpPr>
        <p:spPr>
          <a:xfrm>
            <a:off x="609599" y="1806096"/>
            <a:ext cx="11112285" cy="4525963"/>
          </a:xfrm>
        </p:spPr>
        <p:txBody>
          <a:bodyPr>
            <a:normAutofit/>
          </a:bodyPr>
          <a:lstStyle/>
          <a:p>
            <a:pPr marL="285750" lvl="0" indent="-285750"/>
            <a:r>
              <a:rPr lang="en-US" dirty="0" smtClean="0"/>
              <a:t>Discussion</a:t>
            </a:r>
            <a:endParaRPr lang="en-US" dirty="0"/>
          </a:p>
          <a:p>
            <a:pPr marL="1200150" lvl="2" indent="-285750">
              <a:buFont typeface="Courier New" panose="02070309020205020404" pitchFamily="49" charset="0"/>
              <a:buChar char="o"/>
            </a:pPr>
            <a:r>
              <a:rPr lang="en-US" dirty="0"/>
              <a:t>Goals of the workshops</a:t>
            </a:r>
          </a:p>
          <a:p>
            <a:pPr marL="1200150" lvl="2" indent="-285750">
              <a:buFont typeface="Courier New" panose="02070309020205020404" pitchFamily="49" charset="0"/>
              <a:buChar char="o"/>
            </a:pPr>
            <a:r>
              <a:rPr lang="en-US" dirty="0"/>
              <a:t>Feedback on topics of interest for topic expert reports and long-term research</a:t>
            </a:r>
          </a:p>
          <a:p>
            <a:pPr marL="1200150" lvl="2" indent="-285750">
              <a:buFont typeface="Courier New" panose="02070309020205020404" pitchFamily="49" charset="0"/>
              <a:buChar char="o"/>
            </a:pPr>
            <a:r>
              <a:rPr lang="en-US" dirty="0"/>
              <a:t>Who are the appropriate experts to invite?</a:t>
            </a:r>
          </a:p>
        </p:txBody>
      </p:sp>
    </p:spTree>
    <p:extLst>
      <p:ext uri="{BB962C8B-B14F-4D97-AF65-F5344CB8AC3E}">
        <p14:creationId xmlns:p14="http://schemas.microsoft.com/office/powerpoint/2010/main" val="8256745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047" y="2422360"/>
            <a:ext cx="11490159" cy="1362075"/>
          </a:xfrm>
        </p:spPr>
        <p:txBody>
          <a:bodyPr>
            <a:normAutofit/>
          </a:bodyPr>
          <a:lstStyle/>
          <a:p>
            <a:r>
              <a:rPr lang="en-US" b="1" dirty="0"/>
              <a:t>Research </a:t>
            </a:r>
            <a:r>
              <a:rPr lang="en-US" b="1" dirty="0" smtClean="0"/>
              <a:t>Funding </a:t>
            </a:r>
            <a:r>
              <a:rPr lang="en-US" b="1" dirty="0"/>
              <a:t>Needs </a:t>
            </a:r>
            <a:r>
              <a:rPr lang="en-US" b="1" dirty="0" smtClean="0"/>
              <a:t/>
            </a:r>
            <a:br>
              <a:rPr lang="en-US" b="1" dirty="0" smtClean="0"/>
            </a:br>
            <a:r>
              <a:rPr lang="en-US" b="1" dirty="0" smtClean="0"/>
              <a:t>and </a:t>
            </a:r>
            <a:r>
              <a:rPr lang="en-US" b="1" dirty="0"/>
              <a:t>Opportunities </a:t>
            </a:r>
            <a:endParaRPr lang="en-US" dirty="0"/>
          </a:p>
        </p:txBody>
      </p:sp>
      <p:sp>
        <p:nvSpPr>
          <p:cNvPr id="3" name="Rectangle 2"/>
          <p:cNvSpPr/>
          <p:nvPr/>
        </p:nvSpPr>
        <p:spPr>
          <a:xfrm>
            <a:off x="766012" y="4113494"/>
            <a:ext cx="10587788" cy="833305"/>
          </a:xfrm>
          <a:prstGeom prst="rect">
            <a:avLst/>
          </a:prstGeom>
        </p:spPr>
        <p:txBody>
          <a:bodyPr wrap="square">
            <a:spAutoFit/>
          </a:bodyPr>
          <a:lstStyle/>
          <a:p>
            <a:pPr>
              <a:lnSpc>
                <a:spcPct val="125000"/>
              </a:lnSpc>
            </a:pPr>
            <a:r>
              <a:rPr lang="en-US" sz="2000" dirty="0"/>
              <a:t>Identify needs and opportunities for leveraging or finding additional funding for conducting near-term or long-term priority research on estuary effects of surge </a:t>
            </a:r>
            <a:r>
              <a:rPr lang="en-US" sz="2000" dirty="0" smtClean="0"/>
              <a:t>barriers</a:t>
            </a:r>
            <a:endParaRPr lang="en-US" sz="2000" dirty="0"/>
          </a:p>
        </p:txBody>
      </p:sp>
    </p:spTree>
    <p:extLst>
      <p:ext uri="{BB962C8B-B14F-4D97-AF65-F5344CB8AC3E}">
        <p14:creationId xmlns:p14="http://schemas.microsoft.com/office/powerpoint/2010/main" val="968578893"/>
      </p:ext>
    </p:extLst>
  </p:cSld>
  <p:clrMapOvr>
    <a:masterClrMapping/>
  </p:clrMapOvr>
  <mc:AlternateContent xmlns:mc="http://schemas.openxmlformats.org/markup-compatibility/2006" xmlns:p14="http://schemas.microsoft.com/office/powerpoint/2010/main">
    <mc:Choice Requires="p14">
      <p:transition spd="slow" p14:dur="2000" advTm="31897"/>
    </mc:Choice>
    <mc:Fallback xmlns="">
      <p:transition spd="slow" advTm="31897"/>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047" y="2422360"/>
            <a:ext cx="11490159" cy="1362075"/>
          </a:xfrm>
        </p:spPr>
        <p:txBody>
          <a:bodyPr>
            <a:normAutofit/>
          </a:bodyPr>
          <a:lstStyle/>
          <a:p>
            <a:r>
              <a:rPr lang="en-US" b="1" dirty="0" smtClean="0"/>
              <a:t>Wrap-up, Next Steps</a:t>
            </a:r>
            <a:endParaRPr lang="en-US" dirty="0"/>
          </a:p>
        </p:txBody>
      </p:sp>
      <p:sp>
        <p:nvSpPr>
          <p:cNvPr id="3" name="Rectangle 2"/>
          <p:cNvSpPr/>
          <p:nvPr/>
        </p:nvSpPr>
        <p:spPr>
          <a:xfrm>
            <a:off x="766012" y="4113494"/>
            <a:ext cx="10587788" cy="400110"/>
          </a:xfrm>
          <a:prstGeom prst="rect">
            <a:avLst/>
          </a:prstGeom>
        </p:spPr>
        <p:txBody>
          <a:bodyPr wrap="square">
            <a:spAutoFit/>
          </a:bodyPr>
          <a:lstStyle/>
          <a:p>
            <a:r>
              <a:rPr lang="en-US" sz="2000" dirty="0"/>
              <a:t>Review key discussion points and next steps</a:t>
            </a:r>
          </a:p>
        </p:txBody>
      </p:sp>
    </p:spTree>
    <p:extLst>
      <p:ext uri="{BB962C8B-B14F-4D97-AF65-F5344CB8AC3E}">
        <p14:creationId xmlns:p14="http://schemas.microsoft.com/office/powerpoint/2010/main" val="566096982"/>
      </p:ext>
    </p:extLst>
  </p:cSld>
  <p:clrMapOvr>
    <a:masterClrMapping/>
  </p:clrMapOvr>
  <mc:AlternateContent xmlns:mc="http://schemas.openxmlformats.org/markup-compatibility/2006" xmlns:p14="http://schemas.microsoft.com/office/powerpoint/2010/main">
    <mc:Choice Requires="p14">
      <p:transition spd="slow" p14:dur="2000" advTm="31897"/>
    </mc:Choice>
    <mc:Fallback xmlns="">
      <p:transition spd="slow" advTm="31897"/>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Project Overview</a:t>
            </a:r>
            <a:endParaRPr lang="en-US" sz="3200" b="1" dirty="0"/>
          </a:p>
        </p:txBody>
      </p:sp>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24DD7C-F12D-4221-82E8-084DBB0EE8B9}" type="slidenum">
              <a:rPr kumimoji="0" lang="en-US" sz="1000" b="0" i="0" u="none" strike="noStrike" kern="1200" cap="none" spc="0" normalizeH="0" baseline="0" noProof="0" smtClean="0">
                <a:ln>
                  <a:noFill/>
                </a:ln>
                <a:solidFill>
                  <a:prstClr val="black">
                    <a:tint val="75000"/>
                  </a:prstClr>
                </a:solidFill>
                <a:effectLst/>
                <a:uLnTx/>
                <a:uFillTx/>
                <a:latin typeface="Century Gothic"/>
                <a:ea typeface="+mn-ea"/>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prstClr val="black">
                  <a:tint val="75000"/>
                </a:prstClr>
              </a:solidFill>
              <a:effectLst/>
              <a:uLnTx/>
              <a:uFillTx/>
              <a:latin typeface="Century Gothic"/>
              <a:ea typeface="+mn-ea"/>
            </a:endParaRPr>
          </a:p>
        </p:txBody>
      </p:sp>
      <p:sp>
        <p:nvSpPr>
          <p:cNvPr id="5" name="Content Placeholder 4"/>
          <p:cNvSpPr>
            <a:spLocks noGrp="1"/>
          </p:cNvSpPr>
          <p:nvPr>
            <p:ph idx="1"/>
          </p:nvPr>
        </p:nvSpPr>
        <p:spPr>
          <a:xfrm>
            <a:off x="609600" y="1161191"/>
            <a:ext cx="10972800" cy="4803605"/>
          </a:xfrm>
        </p:spPr>
        <p:txBody>
          <a:bodyPr/>
          <a:lstStyle/>
          <a:p>
            <a:pPr marL="0" indent="0">
              <a:buNone/>
            </a:pPr>
            <a:r>
              <a:rPr lang="en-US" sz="2000" b="1" dirty="0" smtClean="0"/>
              <a:t>Project team: </a:t>
            </a:r>
          </a:p>
          <a:p>
            <a:pPr marL="0" indent="0">
              <a:buNone/>
            </a:pPr>
            <a:r>
              <a:rPr lang="en-US" sz="2000" b="1" dirty="0"/>
              <a:t>	</a:t>
            </a:r>
            <a:r>
              <a:rPr lang="en-US" sz="2000" dirty="0" smtClean="0"/>
              <a:t>Philip </a:t>
            </a:r>
            <a:r>
              <a:rPr lang="en-US" sz="2000" dirty="0"/>
              <a:t>Orton, </a:t>
            </a:r>
            <a:r>
              <a:rPr lang="en-US" sz="2000" dirty="0" smtClean="0"/>
              <a:t>Bennett </a:t>
            </a:r>
            <a:r>
              <a:rPr lang="en-US" sz="2000" dirty="0"/>
              <a:t>Brooks (Coordination Lead), </a:t>
            </a:r>
            <a:r>
              <a:rPr lang="en-US" sz="2000" dirty="0" smtClean="0"/>
              <a:t>Kristin </a:t>
            </a:r>
            <a:r>
              <a:rPr lang="en-US" sz="2000" dirty="0"/>
              <a:t>Marcell, </a:t>
            </a:r>
            <a:r>
              <a:rPr lang="en-US" sz="2000" dirty="0" smtClean="0"/>
              <a:t>Sarah Fernald</a:t>
            </a:r>
            <a:endParaRPr lang="en-US" sz="2000" b="1" dirty="0"/>
          </a:p>
          <a:p>
            <a:pPr marL="0" indent="0">
              <a:buNone/>
            </a:pPr>
            <a:r>
              <a:rPr lang="en-US" sz="2000" b="1" dirty="0" smtClean="0"/>
              <a:t>Funding</a:t>
            </a:r>
            <a:r>
              <a:rPr lang="en-US" sz="2000" b="1" dirty="0"/>
              <a:t>:  </a:t>
            </a:r>
            <a:endParaRPr lang="en-US" sz="2000" b="1" dirty="0" smtClean="0"/>
          </a:p>
          <a:p>
            <a:pPr marL="0" indent="0">
              <a:buNone/>
            </a:pPr>
            <a:r>
              <a:rPr lang="en-US" sz="2000" b="1" dirty="0"/>
              <a:t>	</a:t>
            </a:r>
            <a:r>
              <a:rPr lang="en-US" sz="2000" dirty="0" smtClean="0"/>
              <a:t>NOAA </a:t>
            </a:r>
            <a:r>
              <a:rPr lang="en-US" sz="2000" dirty="0"/>
              <a:t>National Estuarine Research Reserve System (NERRS) Science </a:t>
            </a:r>
            <a:r>
              <a:rPr lang="en-US" sz="2000" dirty="0" smtClean="0"/>
              <a:t>Collaborative</a:t>
            </a:r>
          </a:p>
          <a:p>
            <a:pPr marL="0" indent="0">
              <a:buNone/>
            </a:pPr>
            <a:r>
              <a:rPr lang="en-US" sz="2000" dirty="0"/>
              <a:t>	</a:t>
            </a:r>
            <a:r>
              <a:rPr lang="en-US" sz="2000" dirty="0" smtClean="0"/>
              <a:t>			</a:t>
            </a:r>
            <a:r>
              <a:rPr lang="en-US" sz="2000" dirty="0" smtClean="0">
                <a:sym typeface="Wingdings" panose="05000000000000000000" pitchFamily="2" charset="2"/>
              </a:rPr>
              <a:t> Collaborative and End-User driven from start-to-finish</a:t>
            </a:r>
            <a:r>
              <a:rPr lang="en-US" sz="2000" dirty="0" smtClean="0"/>
              <a:t> </a:t>
            </a:r>
            <a:endParaRPr lang="en-US" sz="2000" dirty="0"/>
          </a:p>
          <a:p>
            <a:pPr marL="0" indent="0">
              <a:buNone/>
            </a:pPr>
            <a:r>
              <a:rPr lang="en-US" sz="2000" b="1" dirty="0"/>
              <a:t>Project Type:  </a:t>
            </a:r>
            <a:endParaRPr lang="en-US" sz="2000" b="1" dirty="0" smtClean="0"/>
          </a:p>
          <a:p>
            <a:pPr marL="0" indent="0">
              <a:buNone/>
            </a:pPr>
            <a:r>
              <a:rPr lang="en-US" sz="2000" b="1" dirty="0"/>
              <a:t>	</a:t>
            </a:r>
            <a:r>
              <a:rPr lang="en-US" sz="2000" dirty="0" smtClean="0"/>
              <a:t>One-year </a:t>
            </a:r>
            <a:r>
              <a:rPr lang="en-US" sz="2000" dirty="0"/>
              <a:t>“Catalyst” – Targeted investment for advancing collaborative </a:t>
            </a:r>
            <a:r>
              <a:rPr lang="en-US" sz="2000" dirty="0" smtClean="0"/>
              <a:t>science</a:t>
            </a:r>
          </a:p>
          <a:p>
            <a:pPr marL="0" indent="0">
              <a:buNone/>
            </a:pPr>
            <a:r>
              <a:rPr lang="en-US" sz="2000" b="1" dirty="0" smtClean="0"/>
              <a:t>Goals:</a:t>
            </a:r>
            <a:r>
              <a:rPr lang="en-US" sz="2000" dirty="0" smtClean="0"/>
              <a:t> </a:t>
            </a:r>
          </a:p>
          <a:p>
            <a:pPr lvl="1">
              <a:lnSpc>
                <a:spcPct val="110000"/>
              </a:lnSpc>
              <a:spcBef>
                <a:spcPts val="600"/>
              </a:spcBef>
            </a:pPr>
            <a:r>
              <a:rPr lang="en-US" sz="2000" dirty="0" smtClean="0"/>
              <a:t>(</a:t>
            </a:r>
            <a:r>
              <a:rPr lang="en-US" sz="2000" dirty="0"/>
              <a:t>1) </a:t>
            </a:r>
            <a:r>
              <a:rPr lang="en-US" sz="2000" dirty="0" smtClean="0"/>
              <a:t>To </a:t>
            </a:r>
            <a:r>
              <a:rPr lang="en-US" sz="2000" dirty="0"/>
              <a:t>facilitate development of a collaborative research agenda that can </a:t>
            </a:r>
            <a:r>
              <a:rPr lang="en-US" sz="2000" dirty="0" smtClean="0"/>
              <a:t>help interested </a:t>
            </a:r>
            <a:r>
              <a:rPr lang="en-US" sz="2000" dirty="0"/>
              <a:t>parties better understand potential barrier effects on nearby </a:t>
            </a:r>
            <a:r>
              <a:rPr lang="en-US" sz="2000" dirty="0" smtClean="0"/>
              <a:t>estuaries </a:t>
            </a:r>
          </a:p>
          <a:p>
            <a:pPr lvl="1">
              <a:lnSpc>
                <a:spcPct val="110000"/>
              </a:lnSpc>
              <a:spcBef>
                <a:spcPts val="600"/>
              </a:spcBef>
            </a:pPr>
            <a:r>
              <a:rPr lang="en-US" sz="2000" dirty="0" smtClean="0"/>
              <a:t>(</a:t>
            </a:r>
            <a:r>
              <a:rPr lang="en-US" sz="2000" dirty="0"/>
              <a:t>2) T</a:t>
            </a:r>
            <a:r>
              <a:rPr lang="en-US" sz="2000" dirty="0" smtClean="0"/>
              <a:t>o undertake targeted research in close collaboration and </a:t>
            </a:r>
            <a:r>
              <a:rPr lang="en-US" sz="2000" dirty="0"/>
              <a:t>with information‐sharing among scientists </a:t>
            </a:r>
            <a:r>
              <a:rPr lang="en-US" sz="2000" dirty="0" smtClean="0"/>
              <a:t>and key </a:t>
            </a:r>
            <a:r>
              <a:rPr lang="en-US" sz="2000" dirty="0"/>
              <a:t>end‐users such as the U.S. Army Corps of Engineers and its </a:t>
            </a:r>
            <a:r>
              <a:rPr lang="en-US" sz="2000" dirty="0" smtClean="0"/>
              <a:t>partners NY State, NYC and NJ</a:t>
            </a:r>
          </a:p>
          <a:p>
            <a:pPr marL="0" indent="0">
              <a:buNone/>
            </a:pPr>
            <a:endParaRPr lang="en-US" sz="2000" dirty="0"/>
          </a:p>
        </p:txBody>
      </p:sp>
    </p:spTree>
    <p:extLst>
      <p:ext uri="{BB962C8B-B14F-4D97-AF65-F5344CB8AC3E}">
        <p14:creationId xmlns:p14="http://schemas.microsoft.com/office/powerpoint/2010/main" val="4631620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a:t>Assessing the Effects of Storm Surge Barriers on the Hudson River Estuary</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2603" y="976393"/>
            <a:ext cx="4380689" cy="5756513"/>
          </a:xfrm>
        </p:spPr>
      </p:pic>
      <p:sp>
        <p:nvSpPr>
          <p:cNvPr id="4" name="Slide Number Placeholder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24DD7C-F12D-4221-82E8-084DBB0EE8B9}" type="slidenum">
              <a:rPr kumimoji="0" lang="en-US" sz="1000" b="0" i="0" u="none" strike="noStrike" kern="1200" cap="none" spc="0" normalizeH="0" baseline="0" noProof="0" smtClean="0">
                <a:ln>
                  <a:noFill/>
                </a:ln>
                <a:solidFill>
                  <a:prstClr val="black">
                    <a:tint val="75000"/>
                  </a:prstClr>
                </a:solidFill>
                <a:effectLst/>
                <a:uLnTx/>
                <a:uFillTx/>
                <a:latin typeface="Century Gothic"/>
                <a:ea typeface="+mn-ea"/>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prstClr val="black">
                  <a:tint val="75000"/>
                </a:prstClr>
              </a:solidFill>
              <a:effectLst/>
              <a:uLnTx/>
              <a:uFillTx/>
              <a:latin typeface="Century Gothic"/>
              <a:ea typeface="+mn-ea"/>
            </a:endParaRPr>
          </a:p>
        </p:txBody>
      </p:sp>
      <p:sp>
        <p:nvSpPr>
          <p:cNvPr id="6" name="TextBox 5"/>
          <p:cNvSpPr txBox="1"/>
          <p:nvPr/>
        </p:nvSpPr>
        <p:spPr>
          <a:xfrm>
            <a:off x="3461289" y="3022170"/>
            <a:ext cx="18339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HR-NERR Sites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Content Placeholder 2"/>
          <p:cNvSpPr txBox="1">
            <a:spLocks/>
          </p:cNvSpPr>
          <p:nvPr/>
        </p:nvSpPr>
        <p:spPr>
          <a:xfrm>
            <a:off x="5746928" y="1774913"/>
            <a:ext cx="6111241" cy="3959459"/>
          </a:xfrm>
          <a:prstGeom prst="rect">
            <a:avLst/>
          </a:prstGeom>
        </p:spPr>
        <p:txBody>
          <a:bodyPr>
            <a:normAutofit/>
          </a:bodyPr>
          <a:lstStyle>
            <a:lvl1pPr marL="342900" indent="-3429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2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16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1" i="0" u="none" strike="noStrike" kern="1200" cap="none" spc="0" normalizeH="0" baseline="0" noProof="0" dirty="0" smtClean="0">
                <a:ln>
                  <a:noFill/>
                </a:ln>
                <a:solidFill>
                  <a:prstClr val="black"/>
                </a:solidFill>
                <a:effectLst/>
                <a:uLnTx/>
                <a:uFillTx/>
                <a:latin typeface="Century Gothic"/>
                <a:ea typeface="+mn-ea"/>
              </a:rPr>
              <a:t>FOCUS</a:t>
            </a:r>
            <a:r>
              <a:rPr kumimoji="0" lang="en-US" sz="2000" b="0" i="0" u="none" strike="noStrike" kern="1200" cap="none" spc="0" normalizeH="0" baseline="0" noProof="0" dirty="0" smtClean="0">
                <a:ln>
                  <a:noFill/>
                </a:ln>
                <a:solidFill>
                  <a:prstClr val="black"/>
                </a:solidFill>
                <a:effectLst/>
                <a:uLnTx/>
                <a:uFillTx/>
                <a:latin typeface="Century Gothic"/>
                <a:ea typeface="+mn-ea"/>
              </a:rPr>
              <a:t>:</a:t>
            </a:r>
          </a:p>
          <a:p>
            <a:pPr marL="0" lvl="0" indent="0">
              <a:buNone/>
            </a:pPr>
            <a:r>
              <a:rPr kumimoji="0" lang="en-US" sz="2000" b="0" i="0" u="none" strike="noStrike" kern="1200" cap="none" spc="0" normalizeH="0" baseline="0" noProof="0" dirty="0" smtClean="0">
                <a:ln>
                  <a:noFill/>
                </a:ln>
                <a:solidFill>
                  <a:prstClr val="black"/>
                </a:solidFill>
                <a:effectLst/>
                <a:uLnTx/>
                <a:uFillTx/>
                <a:latin typeface="Century Gothic"/>
                <a:ea typeface="+mn-ea"/>
              </a:rPr>
              <a:t>The project was originally intended to focus on the physical and ecological effects of gated storm surge barriers on the Hudson River estuary and its habitats and ecosystems (entire tidal </a:t>
            </a:r>
            <a:r>
              <a:rPr lang="en-US" sz="2000" dirty="0">
                <a:solidFill>
                  <a:prstClr val="black"/>
                </a:solidFill>
              </a:rPr>
              <a:t>Hudson up to Troy and </a:t>
            </a:r>
            <a:r>
              <a:rPr kumimoji="0" lang="en-US" sz="2000" b="0" i="0" u="none" strike="noStrike" kern="1200" cap="none" spc="0" normalizeH="0" baseline="0" noProof="0" dirty="0" smtClean="0">
                <a:ln>
                  <a:noFill/>
                </a:ln>
                <a:solidFill>
                  <a:prstClr val="black"/>
                </a:solidFill>
                <a:effectLst/>
                <a:uLnTx/>
                <a:uFillTx/>
                <a:latin typeface="Century Gothic"/>
                <a:ea typeface="+mn-ea"/>
              </a:rPr>
              <a:t>NY/</a:t>
            </a:r>
            <a:r>
              <a:rPr lang="en-US" sz="2000" dirty="0" smtClean="0">
                <a:solidFill>
                  <a:prstClr val="black"/>
                </a:solidFill>
              </a:rPr>
              <a:t>NJ Harbor</a:t>
            </a:r>
            <a:r>
              <a:rPr kumimoji="0" lang="en-US" sz="2000" b="0" i="0" u="none" strike="noStrike" kern="1200" cap="none" spc="0" normalizeH="0" baseline="0" noProof="0" dirty="0" smtClean="0">
                <a:ln>
                  <a:noFill/>
                </a:ln>
                <a:solidFill>
                  <a:prstClr val="black"/>
                </a:solidFill>
                <a:effectLst/>
                <a:uLnTx/>
                <a:uFillTx/>
                <a:latin typeface="Century Gothic"/>
                <a:ea typeface="+mn-ea"/>
              </a:rPr>
              <a:t>).</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a:ln>
                <a:noFill/>
              </a:ln>
              <a:solidFill>
                <a:prstClr val="black"/>
              </a:solidFill>
              <a:effectLst/>
              <a:uLnTx/>
              <a:uFillTx/>
              <a:latin typeface="Century Gothic"/>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smtClean="0">
                <a:ln>
                  <a:noFill/>
                </a:ln>
                <a:solidFill>
                  <a:prstClr val="black"/>
                </a:solidFill>
                <a:effectLst/>
                <a:uLnTx/>
                <a:uFillTx/>
                <a:latin typeface="Century Gothic"/>
                <a:ea typeface="+mn-ea"/>
              </a:rPr>
              <a:t>Some adjustment is possible, particularly if it helps us better contribute to improving the HATS study.</a:t>
            </a:r>
          </a:p>
        </p:txBody>
      </p:sp>
    </p:spTree>
    <p:extLst>
      <p:ext uri="{BB962C8B-B14F-4D97-AF65-F5344CB8AC3E}">
        <p14:creationId xmlns:p14="http://schemas.microsoft.com/office/powerpoint/2010/main" val="26719673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with Photo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7912</TotalTime>
  <Words>3930</Words>
  <Application>Microsoft Office PowerPoint</Application>
  <PresentationFormat>Widescreen</PresentationFormat>
  <Paragraphs>517</Paragraphs>
  <Slides>72</Slides>
  <Notes>28</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72</vt:i4>
      </vt:variant>
    </vt:vector>
  </HeadingPairs>
  <TitlesOfParts>
    <vt:vector size="88" baseType="lpstr">
      <vt:lpstr>Arial</vt:lpstr>
      <vt:lpstr>Calibri</vt:lpstr>
      <vt:lpstr>Calibri Light</vt:lpstr>
      <vt:lpstr>Cambria</vt:lpstr>
      <vt:lpstr>Cambria Math</vt:lpstr>
      <vt:lpstr>Century Gothic</vt:lpstr>
      <vt:lpstr>Courier New</vt:lpstr>
      <vt:lpstr>Gill Sans MT</vt:lpstr>
      <vt:lpstr>Segoe UI</vt:lpstr>
      <vt:lpstr>Symbol</vt:lpstr>
      <vt:lpstr>Times New Roman</vt:lpstr>
      <vt:lpstr>Verdana</vt:lpstr>
      <vt:lpstr>Verdana</vt:lpstr>
      <vt:lpstr>Wingdings</vt:lpstr>
      <vt:lpstr>Office Theme</vt:lpstr>
      <vt:lpstr>Content with Photos</vt:lpstr>
      <vt:lpstr>Assessing the Effects of Storm Surge Barriers on the Hudson River Estuary   Project Scoping Session</vt:lpstr>
      <vt:lpstr>Scoping Session Purpose</vt:lpstr>
      <vt:lpstr>Introduction/Welcome</vt:lpstr>
      <vt:lpstr>Scoping Session Agenda</vt:lpstr>
      <vt:lpstr>Scoping Session Ground Rules</vt:lpstr>
      <vt:lpstr>Scoping Session Ground Rules</vt:lpstr>
      <vt:lpstr>Project Overview and Discussion</vt:lpstr>
      <vt:lpstr>Project Overview</vt:lpstr>
      <vt:lpstr>Assessing the Effects of Storm Surge Barriers on the Hudson River Estuary</vt:lpstr>
      <vt:lpstr>PowerPoint Presentation</vt:lpstr>
      <vt:lpstr>PowerPoint Presentation</vt:lpstr>
      <vt:lpstr>Project Overview</vt:lpstr>
      <vt:lpstr>Deliverables and Due Dates</vt:lpstr>
      <vt:lpstr>Scoping Session Approach</vt:lpstr>
      <vt:lpstr>Questions and feedback on project approach and plans</vt:lpstr>
      <vt:lpstr>Current Knowledge of Barrier Effects on Components of Estuary Health</vt:lpstr>
      <vt:lpstr>PowerPoint Presentation</vt:lpstr>
      <vt:lpstr>PowerPoint Presentation</vt:lpstr>
      <vt:lpstr>PowerPoint Presentation</vt:lpstr>
      <vt:lpstr>Variability also Defines the Hudson </vt:lpstr>
      <vt:lpstr>The Hudson River Estuary Environment:  Other Characteristics</vt:lpstr>
      <vt:lpstr>PowerPoint Presentation</vt:lpstr>
      <vt:lpstr>First cut for discussion: Key issues for environmental health and human use </vt:lpstr>
      <vt:lpstr>PowerPoint Presentation</vt:lpstr>
      <vt:lpstr>PowerPoint Presentation</vt:lpstr>
      <vt:lpstr>PowerPoint Presentation</vt:lpstr>
      <vt:lpstr>Physical Estuary Effects of Surge Barriers</vt:lpstr>
      <vt:lpstr>Physical Estuary Effects of Open Surge Barriers</vt:lpstr>
      <vt:lpstr>Preliminary Modeling of Estuary Effects: Experimental Setup (Summer 2018 research)</vt:lpstr>
      <vt:lpstr>PowerPoint Presentation</vt:lpstr>
      <vt:lpstr>Control Grid: sECOM/NYHOPS (GFA 100%)</vt:lpstr>
      <vt:lpstr>sECOM/NYHOPS: GFA 62%</vt:lpstr>
      <vt:lpstr>PowerPoint Presentation</vt:lpstr>
      <vt:lpstr>Tides: Control (GFA 100%), GFA 62% and 34%</vt:lpstr>
      <vt:lpstr>GFA vs Tide Conveyance</vt:lpstr>
      <vt:lpstr>PowerPoint Presentation</vt:lpstr>
      <vt:lpstr>GFA vs DS (salt stratification)</vt:lpstr>
      <vt:lpstr>GFA vs Salt Intrusion Length (L)</vt:lpstr>
      <vt:lpstr>Salt Front Location (0.1 psu) </vt:lpstr>
      <vt:lpstr>Physical Estuary Effects of Open Surge Barriers</vt:lpstr>
      <vt:lpstr>EXTRA SLIDES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Stakeholder Interests and Concerns</vt:lpstr>
      <vt:lpstr>Near-Term Analyses within this Study</vt:lpstr>
      <vt:lpstr>Near-Term Research for this Study</vt:lpstr>
      <vt:lpstr>Overview of Present Research Capabilities</vt:lpstr>
      <vt:lpstr>Possible Topic #1: Study gate closure frequency and its future evolution (10% effort)</vt:lpstr>
      <vt:lpstr>Possible Topic #2: Study duration of storm tides and gate closures (70%)</vt:lpstr>
      <vt:lpstr>Possible Topic #3: Assist the HAT Study (20%) </vt:lpstr>
      <vt:lpstr>Possible Topic #4: Assist the HAT Study with discovery-mode modeling (50% effort)</vt:lpstr>
      <vt:lpstr>Possible Topic #5: Study the potential for trapped water river flooding (50%) </vt:lpstr>
      <vt:lpstr>Possible Topic #6: Quantify effects of changes to water levels and waves on marshes (50%)</vt:lpstr>
      <vt:lpstr>Possible Topic #7: Study how barrier gate closures influence estuary physical changes (80% effort)</vt:lpstr>
      <vt:lpstr>Possible Topic #8: Model water-quality related topics:  pathogens or residence time (80%)</vt:lpstr>
      <vt:lpstr>Possible Topic #9: Multi-model uncertainty/ ensemble analysis (&gt;100%)</vt:lpstr>
      <vt:lpstr>Summary of Possible Near-Term Research Topics</vt:lpstr>
      <vt:lpstr>Broadening to other Topics, Models, Analyses</vt:lpstr>
      <vt:lpstr>Near-Term Summer  Scientific Workshops</vt:lpstr>
      <vt:lpstr>Summer Science Workshop Possibilities (1-2 of them)</vt:lpstr>
      <vt:lpstr>Summer Science Workshop Possibilities (1-2 of them)</vt:lpstr>
      <vt:lpstr>Research Funding Needs  and Opportunities </vt:lpstr>
      <vt:lpstr>Wrap-up,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dralston</dc:creator>
  <cp:lastModifiedBy>philip.orton@gmail.com</cp:lastModifiedBy>
  <cp:revision>205</cp:revision>
  <cp:lastPrinted>2019-03-21T22:20:50Z</cp:lastPrinted>
  <dcterms:created xsi:type="dcterms:W3CDTF">2018-07-18T15:11:57Z</dcterms:created>
  <dcterms:modified xsi:type="dcterms:W3CDTF">2019-03-25T13:10:19Z</dcterms:modified>
</cp:coreProperties>
</file>