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
  </p:notesMasterIdLst>
  <p:sldIdLst>
    <p:sldId id="256" r:id="rId2"/>
    <p:sldId id="257"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2034" y="-118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25T17:21:19.482"/>
    </inkml:context>
    <inkml:brush xml:id="br0">
      <inkml:brushProperty name="width" value="0.1" units="cm"/>
      <inkml:brushProperty name="height" value="0.1" units="cm"/>
    </inkml:brush>
  </inkml:definitions>
  <inkml:trace contextRef="#ctx0" brushRef="#br0">1154 1 12192,'0'0'1817,"0"0"-5,0 0-42,0 0-140,0 0-522,0 0-246,0 0-476,0 0-284,0 0-670,0 0 100,0 0 1074,0 0 127,0 0-578,1 3-143,5 8-121,-1 1 0,0 0 0,0-1 0,-2 2 0,1-1 0,-1 0 0,-1 1 0,1 6 109,2 17 565,-2-24-278,-2 0-1,1-1 1,-1 9-287,0 32 543,0-11-2548,-4 29 2005,2-55 520,-1 0 0,-1-1 1,-3 14-521,-10 30-646,5-13 481,-8 14 165,-13 42 861,21-62-908,-2-1 0,0-1 0,-3 0 1,-1-1-1,-6 9 47,-96 135 110,81-126 60,-3-2 0,-18 16-170,-94 92 516,68-74-568,56-57-46,-2-2 1,-1-1-1,-23 13 98,-108 61-355,97-61 222,47-29-687,-1 0 0,0-1 0,-21 5 820,35-12-605,-36 13-10190,90-32 8097</inkml:trace>
  <inkml:trace contextRef="#ctx0" brushRef="#br0" timeOffset="1119.953">26 1830 11656,'0'0'1537,"0"0"-41,0 0-184,0 0-158,0 0-462,0 0-206,0 0-364,0 0 85,0 0 698,0 0-163,0 0-1356,0 0-178,4-4 639,15-12 1001,-1-1 1,-1-1-1,0-1 0,6-10-848,-15 18 3,14-24-926,51-110 1817,-45 82-1090,28-85 566,-42 107-564,-2-1-736,7-41 930,-19 81-219,1 0 0,-1 0 0,0 0-1,1 0 1,-1 1 0,0-1-1,0 0 1,-1 0 0,1 0 0,0 0-1,0 0 1,-1 0 0,1 0 0,-1 0-1,0 0 1,1 1 219,-3-8-492,-10-33-1823,-5-24-7265</inkml:trace>
  <inkml:trace contextRef="#ctx0" brushRef="#br0" timeOffset="1967.199">31 1868 7088,'0'0'1632,"0"0"106,0 0 429,0 0-16,0 0-510,0 0-245,22 6 381,14 2-1845,-28-5-146,-1-1 1,0 0-1,1-1 0,4 1 214,0-1 411,0 1-1,-1 1 0,1 0 1,0 1-1,-1 1 0,0-1 1,0 2-1,0 0 0,0 0 1,8 8-411,16 13 21,-1 2 1,8 11-22,-17-16 199,13 13-1708,-1 2 0,-2 1 0,1 7 1509,-4-7-4526,-14-18-2424,-42-52 5404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315CD884-77C7-4EC4-B71A-04E3E5AD6D7F}" type="datetimeFigureOut">
              <a:rPr lang="en-US" smtClean="0"/>
              <a:t>7/25/2019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EB284BB4-614D-4540-AFC9-1FF21FCFD793}" type="slidenum">
              <a:rPr lang="en-US" smtClean="0"/>
              <a:t>‹#›</a:t>
            </a:fld>
            <a:endParaRPr lang="en-US"/>
          </a:p>
        </p:txBody>
      </p:sp>
    </p:spTree>
    <p:extLst>
      <p:ext uri="{BB962C8B-B14F-4D97-AF65-F5344CB8AC3E}">
        <p14:creationId xmlns:p14="http://schemas.microsoft.com/office/powerpoint/2010/main" val="3647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6219"/>
            <a:r>
              <a:rPr lang="en-GB" dirty="0"/>
              <a:t>what ESCMs are, what they can be used for, and why NERRS sites would want to use/ make them</a:t>
            </a:r>
            <a:endParaRPr lang="en-US" dirty="0"/>
          </a:p>
          <a:p>
            <a:endParaRPr lang="en-US" dirty="0"/>
          </a:p>
        </p:txBody>
      </p:sp>
      <p:sp>
        <p:nvSpPr>
          <p:cNvPr id="4" name="Slide Number Placeholder 3"/>
          <p:cNvSpPr>
            <a:spLocks noGrp="1"/>
          </p:cNvSpPr>
          <p:nvPr>
            <p:ph type="sldNum" sz="quarter" idx="5"/>
          </p:nvPr>
        </p:nvSpPr>
        <p:spPr/>
        <p:txBody>
          <a:bodyPr/>
          <a:lstStyle/>
          <a:p>
            <a:fld id="{EB284BB4-614D-4540-AFC9-1FF21FCFD793}" type="slidenum">
              <a:rPr lang="en-US" smtClean="0"/>
              <a:t>1</a:t>
            </a:fld>
            <a:endParaRPr lang="en-US"/>
          </a:p>
        </p:txBody>
      </p:sp>
    </p:spTree>
    <p:extLst>
      <p:ext uri="{BB962C8B-B14F-4D97-AF65-F5344CB8AC3E}">
        <p14:creationId xmlns:p14="http://schemas.microsoft.com/office/powerpoint/2010/main" val="106221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D009-C38C-46D3-9BF5-15ED04DD11C2}"/>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99E7E31B-D6DE-4DC2-982F-EC6B8929FCFE}"/>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D659A55E-6C59-4B53-9192-3A15B4FC9E34}"/>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BED9D84A-4E98-47D5-9BB3-AD07B1749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30DAF-B8E0-4209-8324-C07960326D7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7123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24F9-517C-4817-8A6C-A80C925462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2B242-EBBD-480C-ACE9-AA92681B7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75888-A5ED-4246-8C36-33C70712758F}"/>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01C3B8DE-3DEE-49A2-9A00-CF64A94E1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936E9-19FD-4D1C-A34A-4A848159DC8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454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B6BCC-6CEC-436E-9256-28B3BC2F22BF}"/>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B52F7-119E-4527-99BF-61FAF00AF187}"/>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0D8BA-6C03-45D9-8B2F-FE444075649A}"/>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8A7A1E25-1402-45B5-A31E-D745A8C5C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2CB7A-0399-45ED-8176-0D8E1187BBF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0417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0A69-B631-4874-93CE-E2B330ABC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A0B3-4BA0-43A2-9307-9FAF4A263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893AB-E277-46A8-AD73-B42AB758FD38}"/>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D3B7EFBA-77D4-4CA4-9176-22BB5C00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68C39-12F3-416D-845F-1935FD7EA13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3637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AACA-6AD5-436F-827F-706387629E13}"/>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821D8FA-41FF-4591-9CE2-876637F07F75}"/>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F9F660-38F4-4D2E-B50D-E59C531BFFC6}"/>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DD3A4DC6-FFA3-439C-B79D-DB047DF4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C9DF-FE30-4C16-83BF-0075ED349C6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4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2538-41D8-47DE-949C-842507D98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2F7D4-5563-49C6-BDEE-2A49F208DFD5}"/>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A1132-FBBF-409A-AC66-81E7755D1A65}"/>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8072F4-A2F4-4765-A15B-CE72CC569E49}"/>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6" name="Footer Placeholder 5">
            <a:extLst>
              <a:ext uri="{FF2B5EF4-FFF2-40B4-BE49-F238E27FC236}">
                <a16:creationId xmlns:a16="http://schemas.microsoft.com/office/drawing/2014/main" id="{2F4F1448-430F-44BB-9845-EABED627B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85650-1294-4D25-9B47-2343D2E1D61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2419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B53C-8400-42D4-8B81-054DF1532E4E}"/>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4944D3-36E2-42AC-BF2F-728512252776}"/>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447161C1-F185-428B-8DB3-127027128096}"/>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729367-B570-4D16-A75B-CABB932C7FE7}"/>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246C0801-84FA-4997-9EC9-285FB6BE6F14}"/>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6D4F6-6C4B-4EA5-9749-79067EB878EE}"/>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8" name="Footer Placeholder 7">
            <a:extLst>
              <a:ext uri="{FF2B5EF4-FFF2-40B4-BE49-F238E27FC236}">
                <a16:creationId xmlns:a16="http://schemas.microsoft.com/office/drawing/2014/main" id="{9ABB130D-0378-4621-8142-09C2F1993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3EDBB-08B8-42B3-9A30-AE4DFA59B5D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053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47E7-FDFC-4BFF-A0C1-5D96F9944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685290-EF6D-46D2-A643-817C082A19CA}"/>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4" name="Footer Placeholder 3">
            <a:extLst>
              <a:ext uri="{FF2B5EF4-FFF2-40B4-BE49-F238E27FC236}">
                <a16:creationId xmlns:a16="http://schemas.microsoft.com/office/drawing/2014/main" id="{95427D12-7150-40E8-B9F4-5A955390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DE18-D022-4F1B-AB74-77C48CE5DEA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5502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B1D0E-50BC-4C60-8815-122FF0A908F9}"/>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3" name="Footer Placeholder 2">
            <a:extLst>
              <a:ext uri="{FF2B5EF4-FFF2-40B4-BE49-F238E27FC236}">
                <a16:creationId xmlns:a16="http://schemas.microsoft.com/office/drawing/2014/main" id="{38905756-7C3A-490C-AFAF-09C366477B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626D7-07F9-4CA6-96B3-187AA78B766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502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659C-E2C8-42B9-BDEA-811C921EAA62}"/>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D1A5967-690D-4F69-9221-039D882B29DC}"/>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5B857-179F-4C23-8C61-C12109668B86}"/>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A5E5D2C8-530D-4D28-882C-05EF1C12B08B}"/>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6" name="Footer Placeholder 5">
            <a:extLst>
              <a:ext uri="{FF2B5EF4-FFF2-40B4-BE49-F238E27FC236}">
                <a16:creationId xmlns:a16="http://schemas.microsoft.com/office/drawing/2014/main" id="{033AF80F-78A4-4054-97B1-5C0C996C9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96D07-CCD5-4F48-9AC6-6DD477CF329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4014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3AE7-D341-4313-B185-7D5DD2BD4B0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B9434171-A8F1-4246-BDD6-5821DC862876}"/>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B6F0FEFC-5C61-4B29-8E4B-285165188CBD}"/>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21A0ED3B-4069-4929-872E-0DA20C885FBE}"/>
              </a:ext>
            </a:extLst>
          </p:cNvPr>
          <p:cNvSpPr>
            <a:spLocks noGrp="1"/>
          </p:cNvSpPr>
          <p:nvPr>
            <p:ph type="dt" sz="half" idx="10"/>
          </p:nvPr>
        </p:nvSpPr>
        <p:spPr/>
        <p:txBody>
          <a:bodyPr/>
          <a:lstStyle/>
          <a:p>
            <a:fld id="{1D8BD707-D9CF-40AE-B4C6-C98DA3205C09}" type="datetimeFigureOut">
              <a:rPr lang="en-US" smtClean="0"/>
              <a:t>7/25/2019</a:t>
            </a:fld>
            <a:endParaRPr lang="en-US"/>
          </a:p>
        </p:txBody>
      </p:sp>
      <p:sp>
        <p:nvSpPr>
          <p:cNvPr id="6" name="Footer Placeholder 5">
            <a:extLst>
              <a:ext uri="{FF2B5EF4-FFF2-40B4-BE49-F238E27FC236}">
                <a16:creationId xmlns:a16="http://schemas.microsoft.com/office/drawing/2014/main" id="{138CC4CB-8A9F-4AC0-BDFB-3D906ACDD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4BC7A-4C7F-4825-A98F-BAA1AA4648A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775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19AAB-BED7-4CCD-9794-066044F6C54E}"/>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454AD2-7FE7-4062-B8BB-0827607A8F1A}"/>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DBD65-F571-4B89-9E30-56BA238ED5DC}"/>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t>7/25/2019</a:t>
            </a:fld>
            <a:endParaRPr lang="en-US"/>
          </a:p>
        </p:txBody>
      </p:sp>
      <p:sp>
        <p:nvSpPr>
          <p:cNvPr id="5" name="Footer Placeholder 4">
            <a:extLst>
              <a:ext uri="{FF2B5EF4-FFF2-40B4-BE49-F238E27FC236}">
                <a16:creationId xmlns:a16="http://schemas.microsoft.com/office/drawing/2014/main" id="{B20E5297-53C3-4A43-9C30-72735F0218DC}"/>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43963E-EDD0-4AED-9912-14D9BF45D45A}"/>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2367802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hyperlink" Target="https://nicholasinstitute.duke.edu/conceptual-model-series" TargetMode="External"/><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5.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customXml" Target="../ink/ink1.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hyperlink" Target="http://nerrssciencecollaborative.org/project/Olander18" TargetMode="External"/><Relationship Id="rId9" Type="http://schemas.openxmlformats.org/officeDocument/2006/relationships/image" Target="../media/image9.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711E7D-FABB-4B78-B3A2-77D875E6D0C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767" y="6042932"/>
            <a:ext cx="3645645" cy="4621612"/>
          </a:xfrm>
          <a:prstGeom prst="rect">
            <a:avLst/>
          </a:prstGeom>
        </p:spPr>
      </p:pic>
      <p:pic>
        <p:nvPicPr>
          <p:cNvPr id="8" name="Picture 7">
            <a:extLst>
              <a:ext uri="{FF2B5EF4-FFF2-40B4-BE49-F238E27FC236}">
                <a16:creationId xmlns:a16="http://schemas.microsoft.com/office/drawing/2014/main" id="{21F1D056-5589-45EF-9E64-C25704E1E5C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4690"/>
          <a:stretch/>
        </p:blipFill>
        <p:spPr>
          <a:xfrm>
            <a:off x="4277867" y="4861907"/>
            <a:ext cx="2326134" cy="3649781"/>
          </a:xfrm>
          <a:prstGeom prst="rect">
            <a:avLst/>
          </a:prstGeom>
        </p:spPr>
      </p:pic>
      <p:pic>
        <p:nvPicPr>
          <p:cNvPr id="6" name="Picture 5">
            <a:extLst>
              <a:ext uri="{FF2B5EF4-FFF2-40B4-BE49-F238E27FC236}">
                <a16:creationId xmlns:a16="http://schemas.microsoft.com/office/drawing/2014/main" id="{4757FAEC-FD57-451C-9178-31243DF35767}"/>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33729" y="4476238"/>
            <a:ext cx="7323336" cy="4902880"/>
          </a:xfrm>
          <a:prstGeom prst="rect">
            <a:avLst/>
          </a:prstGeom>
        </p:spPr>
      </p:pic>
      <p:sp>
        <p:nvSpPr>
          <p:cNvPr id="2" name="object 2"/>
          <p:cNvSpPr/>
          <p:nvPr/>
        </p:nvSpPr>
        <p:spPr>
          <a:xfrm>
            <a:off x="228600" y="164592"/>
            <a:ext cx="7315200" cy="462280"/>
          </a:xfrm>
          <a:custGeom>
            <a:avLst/>
            <a:gdLst/>
            <a:ahLst/>
            <a:cxnLst/>
            <a:rect l="l" t="t" r="r" b="b"/>
            <a:pathLst>
              <a:path w="7315200" h="462280">
                <a:moveTo>
                  <a:pt x="0" y="461772"/>
                </a:moveTo>
                <a:lnTo>
                  <a:pt x="7315200" y="461772"/>
                </a:lnTo>
                <a:lnTo>
                  <a:pt x="7315200" y="0"/>
                </a:lnTo>
                <a:lnTo>
                  <a:pt x="0" y="0"/>
                </a:lnTo>
                <a:lnTo>
                  <a:pt x="0" y="461772"/>
                </a:lnTo>
                <a:close/>
              </a:path>
            </a:pathLst>
          </a:custGeom>
          <a:solidFill>
            <a:srgbClr val="1F4E79"/>
          </a:solidFill>
        </p:spPr>
        <p:txBody>
          <a:bodyPr wrap="square" lIns="0" tIns="0" rIns="0" bIns="0" rtlCol="0"/>
          <a:lstStyle/>
          <a:p>
            <a:endParaRPr/>
          </a:p>
        </p:txBody>
      </p:sp>
      <p:sp>
        <p:nvSpPr>
          <p:cNvPr id="4" name="object 4"/>
          <p:cNvSpPr txBox="1">
            <a:spLocks noGrp="1"/>
          </p:cNvSpPr>
          <p:nvPr>
            <p:ph type="title"/>
          </p:nvPr>
        </p:nvSpPr>
        <p:spPr>
          <a:xfrm>
            <a:off x="270440" y="100356"/>
            <a:ext cx="6703695" cy="505267"/>
          </a:xfrm>
          <a:prstGeom prst="rect">
            <a:avLst/>
          </a:prstGeom>
        </p:spPr>
        <p:txBody>
          <a:bodyPr vert="horz" wrap="square" lIns="0" tIns="12700" rIns="0" bIns="0" rtlCol="0">
            <a:spAutoFit/>
          </a:bodyPr>
          <a:lstStyle/>
          <a:p>
            <a:pPr marL="13970">
              <a:lnSpc>
                <a:spcPct val="100000"/>
              </a:lnSpc>
              <a:spcBef>
                <a:spcPts val="100"/>
              </a:spcBef>
              <a:tabLst>
                <a:tab pos="6405245" algn="l"/>
              </a:tabLst>
            </a:pPr>
            <a:r>
              <a:rPr lang="en-US" sz="2400" b="1" kern="0" dirty="0">
                <a:solidFill>
                  <a:schemeClr val="bg1"/>
                </a:solidFill>
                <a:latin typeface="Calibri"/>
                <a:cs typeface="Calibri"/>
              </a:rPr>
              <a:t>Ecosystem Services Concept Models for the NERRS</a:t>
            </a:r>
            <a:r>
              <a:rPr sz="3200" dirty="0"/>
              <a:t>	</a:t>
            </a:r>
            <a:endParaRPr sz="3200" b="0" dirty="0">
              <a:solidFill>
                <a:srgbClr val="CCFFFF"/>
              </a:solidFill>
              <a:latin typeface="Calibri"/>
              <a:cs typeface="Calibri"/>
            </a:endParaRPr>
          </a:p>
        </p:txBody>
      </p:sp>
      <p:grpSp>
        <p:nvGrpSpPr>
          <p:cNvPr id="43" name="Group 42">
            <a:extLst>
              <a:ext uri="{FF2B5EF4-FFF2-40B4-BE49-F238E27FC236}">
                <a16:creationId xmlns:a16="http://schemas.microsoft.com/office/drawing/2014/main" id="{40B9B5CB-411B-4E72-895B-48E9BF446B2C}"/>
              </a:ext>
            </a:extLst>
          </p:cNvPr>
          <p:cNvGrpSpPr/>
          <p:nvPr/>
        </p:nvGrpSpPr>
        <p:grpSpPr>
          <a:xfrm>
            <a:off x="234316" y="692079"/>
            <a:ext cx="7309484" cy="1236418"/>
            <a:chOff x="234316" y="714834"/>
            <a:chExt cx="7309484" cy="1773922"/>
          </a:xfrm>
        </p:grpSpPr>
        <p:sp>
          <p:nvSpPr>
            <p:cNvPr id="5" name="object 5"/>
            <p:cNvSpPr/>
            <p:nvPr/>
          </p:nvSpPr>
          <p:spPr>
            <a:xfrm>
              <a:off x="234316" y="714834"/>
              <a:ext cx="7309484" cy="1769061"/>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rgbClr val="41709C"/>
              </a:solidFill>
            </a:ln>
          </p:spPr>
          <p:txBody>
            <a:bodyPr wrap="square" lIns="0" tIns="0" rIns="0" bIns="0" rtlCol="0"/>
            <a:lstStyle/>
            <a:p>
              <a:endParaRPr/>
            </a:p>
          </p:txBody>
        </p:sp>
        <p:sp>
          <p:nvSpPr>
            <p:cNvPr id="16" name="object 16"/>
            <p:cNvSpPr txBox="1"/>
            <p:nvPr/>
          </p:nvSpPr>
          <p:spPr>
            <a:xfrm>
              <a:off x="325119" y="719695"/>
              <a:ext cx="7029195" cy="1769061"/>
            </a:xfrm>
            <a:prstGeom prst="rect">
              <a:avLst/>
            </a:prstGeom>
          </p:spPr>
          <p:txBody>
            <a:bodyPr vert="horz" wrap="square" lIns="0" tIns="50165" rIns="0" bIns="0" rtlCol="0">
              <a:spAutoFit/>
            </a:bodyPr>
            <a:lstStyle/>
            <a:p>
              <a:pPr marL="12700">
                <a:lnSpc>
                  <a:spcPct val="100000"/>
                </a:lnSpc>
                <a:spcBef>
                  <a:spcPts val="395"/>
                </a:spcBef>
              </a:pPr>
              <a:r>
                <a:rPr lang="en-US" sz="1600" b="1" spc="-15" dirty="0">
                  <a:latin typeface="Calibri"/>
                  <a:cs typeface="Calibri"/>
                </a:rPr>
                <a:t>What are Ecosystem Service Concept Models? (ESCMs) </a:t>
              </a:r>
              <a:endParaRPr sz="1600" dirty="0">
                <a:latin typeface="Calibri"/>
                <a:cs typeface="Calibri"/>
              </a:endParaRPr>
            </a:p>
            <a:p>
              <a:pPr marL="196850" marR="5080" indent="-171450">
                <a:spcBef>
                  <a:spcPts val="185"/>
                </a:spcBef>
                <a:buFont typeface="Arial" panose="020B0604020202020204" pitchFamily="34" charset="0"/>
                <a:buChar char="•"/>
              </a:pPr>
              <a:r>
                <a:rPr lang="en-US" sz="1150" dirty="0"/>
                <a:t>ESCMs are tool designed to support widespread implementation of ecosystem services in decision-making which can underpin both simple and complex methods while helping to improve consistency and credibility. </a:t>
              </a:r>
              <a:endParaRPr lang="en-US" sz="1150" spc="-5" dirty="0">
                <a:cs typeface="Calibri"/>
              </a:endParaRPr>
            </a:p>
            <a:p>
              <a:pPr marL="196850" marR="5080" indent="-171450">
                <a:spcBef>
                  <a:spcPts val="185"/>
                </a:spcBef>
                <a:buFont typeface="Arial" panose="020B0604020202020204" pitchFamily="34" charset="0"/>
                <a:buChar char="•"/>
              </a:pPr>
              <a:r>
                <a:rPr lang="en-US" sz="1150" spc="-5" dirty="0">
                  <a:cs typeface="Calibri"/>
                </a:rPr>
                <a:t>Graphically display the cascade of </a:t>
              </a:r>
              <a:r>
                <a:rPr lang="en-US" sz="1150" dirty="0"/>
                <a:t>biophysical and ecological changes as well as how those changes can affect human well-being and social welfare (like jobs or displacement) based on an intervention (restoration or external stressor). </a:t>
              </a:r>
            </a:p>
          </p:txBody>
        </p:sp>
      </p:grpSp>
      <p:sp>
        <p:nvSpPr>
          <p:cNvPr id="57" name="object 5">
            <a:extLst>
              <a:ext uri="{FF2B5EF4-FFF2-40B4-BE49-F238E27FC236}">
                <a16:creationId xmlns:a16="http://schemas.microsoft.com/office/drawing/2014/main" id="{17F1BE82-97A3-4763-946A-C95A8E85EA62}"/>
              </a:ext>
            </a:extLst>
          </p:cNvPr>
          <p:cNvSpPr/>
          <p:nvPr/>
        </p:nvSpPr>
        <p:spPr>
          <a:xfrm>
            <a:off x="241865" y="1998764"/>
            <a:ext cx="4170162" cy="2314921"/>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chemeClr val="accent1"/>
            </a:solidFill>
          </a:ln>
        </p:spPr>
        <p:txBody>
          <a:bodyPr wrap="square" lIns="0" tIns="0" rIns="0" bIns="0" rtlCol="0"/>
          <a:lstStyle/>
          <a:p>
            <a:endParaRPr/>
          </a:p>
        </p:txBody>
      </p:sp>
      <p:sp>
        <p:nvSpPr>
          <p:cNvPr id="59" name="object 16">
            <a:extLst>
              <a:ext uri="{FF2B5EF4-FFF2-40B4-BE49-F238E27FC236}">
                <a16:creationId xmlns:a16="http://schemas.microsoft.com/office/drawing/2014/main" id="{B69C8C0B-803D-4A80-BEC3-ECC7712C3FB7}"/>
              </a:ext>
            </a:extLst>
          </p:cNvPr>
          <p:cNvSpPr txBox="1"/>
          <p:nvPr/>
        </p:nvSpPr>
        <p:spPr>
          <a:xfrm>
            <a:off x="322018" y="2018826"/>
            <a:ext cx="3955849" cy="2294859"/>
          </a:xfrm>
          <a:prstGeom prst="rect">
            <a:avLst/>
          </a:prstGeom>
        </p:spPr>
        <p:txBody>
          <a:bodyPr vert="horz" wrap="square" lIns="0" tIns="50165" rIns="0" bIns="0" rtlCol="0">
            <a:spAutoFit/>
          </a:bodyPr>
          <a:lstStyle/>
          <a:p>
            <a:pPr marL="12700">
              <a:lnSpc>
                <a:spcPct val="100000"/>
              </a:lnSpc>
              <a:spcBef>
                <a:spcPts val="395"/>
              </a:spcBef>
            </a:pPr>
            <a:r>
              <a:rPr lang="en-US" sz="1600" b="1" spc="-15" dirty="0">
                <a:latin typeface="Calibri"/>
                <a:cs typeface="Calibri"/>
              </a:rPr>
              <a:t>What can they be used for? </a:t>
            </a:r>
          </a:p>
          <a:p>
            <a:pPr marL="196850" marR="5080" indent="-171450">
              <a:lnSpc>
                <a:spcPct val="100000"/>
              </a:lnSpc>
              <a:spcBef>
                <a:spcPts val="185"/>
              </a:spcBef>
              <a:buFont typeface="Arial" panose="020B0604020202020204" pitchFamily="34" charset="0"/>
              <a:buChar char="•"/>
            </a:pPr>
            <a:r>
              <a:rPr lang="en-US" sz="1150" spc="-5" dirty="0">
                <a:cs typeface="Calibri"/>
              </a:rPr>
              <a:t>Models can be adapted to specific ecosystems (salt marsh, mangroves, oyster reef, etc.) and have the potential to improve consistency and credibility in assessing how management decisions and policies enhance, sustain, or degrade the benefits nature provides to people. </a:t>
            </a:r>
          </a:p>
          <a:p>
            <a:pPr marL="196850" marR="5080" indent="-171450">
              <a:lnSpc>
                <a:spcPct val="100000"/>
              </a:lnSpc>
              <a:spcBef>
                <a:spcPts val="185"/>
              </a:spcBef>
              <a:buFont typeface="Arial" panose="020B0604020202020204" pitchFamily="34" charset="0"/>
              <a:buChar char="•"/>
            </a:pPr>
            <a:r>
              <a:rPr lang="en-US" sz="1150" spc="-5" dirty="0">
                <a:cs typeface="Calibri"/>
              </a:rPr>
              <a:t>If a reference set of evidence-based conceptual models was established, they could become a go-to resource that provide efficiency and consistency in application. The development of such a repository would transition ecosystem services consideration from an interesting concept to an actionable approach to natural resource management. </a:t>
            </a:r>
          </a:p>
        </p:txBody>
      </p:sp>
      <p:grpSp>
        <p:nvGrpSpPr>
          <p:cNvPr id="3" name="Group 2">
            <a:extLst>
              <a:ext uri="{FF2B5EF4-FFF2-40B4-BE49-F238E27FC236}">
                <a16:creationId xmlns:a16="http://schemas.microsoft.com/office/drawing/2014/main" id="{B386899E-2327-4163-99B3-BC65ABA249B3}"/>
              </a:ext>
            </a:extLst>
          </p:cNvPr>
          <p:cNvGrpSpPr/>
          <p:nvPr/>
        </p:nvGrpSpPr>
        <p:grpSpPr>
          <a:xfrm>
            <a:off x="233156" y="9546332"/>
            <a:ext cx="7323909" cy="462280"/>
            <a:chOff x="233156" y="9546332"/>
            <a:chExt cx="7323909" cy="462280"/>
          </a:xfrm>
        </p:grpSpPr>
        <p:sp>
          <p:nvSpPr>
            <p:cNvPr id="71" name="object 2">
              <a:extLst>
                <a:ext uri="{FF2B5EF4-FFF2-40B4-BE49-F238E27FC236}">
                  <a16:creationId xmlns:a16="http://schemas.microsoft.com/office/drawing/2014/main" id="{E897A8E3-F9DE-4A51-8DB8-E659CEA60D27}"/>
                </a:ext>
              </a:extLst>
            </p:cNvPr>
            <p:cNvSpPr/>
            <p:nvPr/>
          </p:nvSpPr>
          <p:spPr>
            <a:xfrm>
              <a:off x="241865" y="9546332"/>
              <a:ext cx="7315200" cy="462280"/>
            </a:xfrm>
            <a:custGeom>
              <a:avLst/>
              <a:gdLst/>
              <a:ahLst/>
              <a:cxnLst/>
              <a:rect l="l" t="t" r="r" b="b"/>
              <a:pathLst>
                <a:path w="7315200" h="462280">
                  <a:moveTo>
                    <a:pt x="0" y="461772"/>
                  </a:moveTo>
                  <a:lnTo>
                    <a:pt x="7315200" y="461772"/>
                  </a:lnTo>
                  <a:lnTo>
                    <a:pt x="7315200" y="0"/>
                  </a:lnTo>
                  <a:lnTo>
                    <a:pt x="0" y="0"/>
                  </a:lnTo>
                  <a:lnTo>
                    <a:pt x="0" y="461772"/>
                  </a:lnTo>
                  <a:close/>
                </a:path>
              </a:pathLst>
            </a:custGeom>
            <a:solidFill>
              <a:srgbClr val="1F4E79"/>
            </a:solidFill>
          </p:spPr>
          <p:txBody>
            <a:bodyPr wrap="square" lIns="0" tIns="0" rIns="0" bIns="0" rtlCol="0"/>
            <a:lstStyle/>
            <a:p>
              <a:endParaRPr dirty="0"/>
            </a:p>
          </p:txBody>
        </p:sp>
        <p:sp>
          <p:nvSpPr>
            <p:cNvPr id="72" name="object 4">
              <a:extLst>
                <a:ext uri="{FF2B5EF4-FFF2-40B4-BE49-F238E27FC236}">
                  <a16:creationId xmlns:a16="http://schemas.microsoft.com/office/drawing/2014/main" id="{7422C361-3B89-446F-BC93-9B9E44F90AC8}"/>
                </a:ext>
              </a:extLst>
            </p:cNvPr>
            <p:cNvSpPr txBox="1">
              <a:spLocks/>
            </p:cNvSpPr>
            <p:nvPr/>
          </p:nvSpPr>
          <p:spPr>
            <a:xfrm>
              <a:off x="233156" y="9616612"/>
              <a:ext cx="7315200" cy="320601"/>
            </a:xfrm>
            <a:prstGeom prst="rect">
              <a:avLst/>
            </a:prstGeom>
          </p:spPr>
          <p:txBody>
            <a:bodyPr vert="horz" wrap="square" lIns="0" tIns="12700" rIns="0" bIns="0" rtlCol="0">
              <a:spAutoFit/>
            </a:bodyPr>
            <a:lstStyle>
              <a:lvl1pPr>
                <a:defRPr sz="2400" b="1" i="0">
                  <a:solidFill>
                    <a:schemeClr val="bg1"/>
                  </a:solidFill>
                  <a:latin typeface="Calibri"/>
                  <a:ea typeface="+mj-ea"/>
                  <a:cs typeface="Calibri"/>
                </a:defRPr>
              </a:lvl1pPr>
            </a:lstStyle>
            <a:p>
              <a:pPr marL="13970" algn="r">
                <a:spcBef>
                  <a:spcPts val="100"/>
                </a:spcBef>
                <a:tabLst>
                  <a:tab pos="6405245" algn="l"/>
                </a:tabLst>
              </a:pPr>
              <a:r>
                <a:rPr lang="en-US" sz="2000" kern="0" dirty="0"/>
                <a:t>http://nerrssciencecollaborative.org/project/Olander18	</a:t>
              </a:r>
              <a:endParaRPr lang="en-US" sz="2000" b="0" kern="0" dirty="0">
                <a:solidFill>
                  <a:srgbClr val="CCFFFF"/>
                </a:solidFill>
              </a:endParaRPr>
            </a:p>
          </p:txBody>
        </p:sp>
      </p:grpSp>
      <p:grpSp>
        <p:nvGrpSpPr>
          <p:cNvPr id="22" name="Group 21">
            <a:extLst>
              <a:ext uri="{FF2B5EF4-FFF2-40B4-BE49-F238E27FC236}">
                <a16:creationId xmlns:a16="http://schemas.microsoft.com/office/drawing/2014/main" id="{B7FF351D-1CCF-4BFB-9868-B2C031A65E35}"/>
              </a:ext>
            </a:extLst>
          </p:cNvPr>
          <p:cNvGrpSpPr/>
          <p:nvPr/>
        </p:nvGrpSpPr>
        <p:grpSpPr>
          <a:xfrm>
            <a:off x="4548021" y="2024530"/>
            <a:ext cx="2986007" cy="2243639"/>
            <a:chOff x="4534756" y="2162441"/>
            <a:chExt cx="2986007" cy="2597068"/>
          </a:xfrm>
        </p:grpSpPr>
        <p:pic>
          <p:nvPicPr>
            <p:cNvPr id="1026" name="Picture 2" descr="http://1.bp.blogspot.com/-a1-slhjikug/U0Pr4v-3SnI/AAAAAAAAASw/9Qx960iwnzs/s1600/ilx001.jpg">
              <a:extLst>
                <a:ext uri="{FF2B5EF4-FFF2-40B4-BE49-F238E27FC236}">
                  <a16:creationId xmlns:a16="http://schemas.microsoft.com/office/drawing/2014/main" id="{7DB8EC0D-C84D-4483-95F5-8ECE794E280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932"/>
            <a:stretch/>
          </p:blipFill>
          <p:spPr bwMode="auto">
            <a:xfrm flipH="1">
              <a:off x="4564426" y="2162441"/>
              <a:ext cx="2939528" cy="214247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E2ABE2C4-4999-4617-B0B0-7767C23EE8C0}"/>
                </a:ext>
              </a:extLst>
            </p:cNvPr>
            <p:cNvSpPr txBox="1"/>
            <p:nvPr/>
          </p:nvSpPr>
          <p:spPr>
            <a:xfrm>
              <a:off x="4534756" y="4390178"/>
              <a:ext cx="2986007" cy="369331"/>
            </a:xfrm>
            <a:prstGeom prst="rect">
              <a:avLst/>
            </a:prstGeom>
            <a:noFill/>
            <a:ln>
              <a:noFill/>
            </a:ln>
          </p:spPr>
          <p:txBody>
            <a:bodyPr wrap="square" rtlCol="0">
              <a:spAutoFit/>
            </a:bodyPr>
            <a:lstStyle/>
            <a:p>
              <a:pPr algn="ctr"/>
              <a:r>
                <a:rPr lang="en-US" sz="800" i="1" dirty="0"/>
                <a:t>Education activities taking place at </a:t>
              </a:r>
              <a:r>
                <a:rPr lang="en-US" sz="800" i="1" dirty="0" err="1"/>
                <a:t>Masonboro</a:t>
              </a:r>
              <a:r>
                <a:rPr lang="en-US" sz="800" i="1" dirty="0"/>
                <a:t> Reserve, part of the NC NERR. </a:t>
              </a:r>
            </a:p>
            <a:p>
              <a:pPr algn="ctr"/>
              <a:endParaRPr lang="en-US" sz="200" i="1" dirty="0">
                <a:solidFill>
                  <a:schemeClr val="tx1">
                    <a:lumMod val="50000"/>
                    <a:lumOff val="50000"/>
                  </a:schemeClr>
                </a:solidFill>
              </a:endParaRPr>
            </a:p>
          </p:txBody>
        </p:sp>
      </p:grpSp>
      <p:sp>
        <p:nvSpPr>
          <p:cNvPr id="17" name="object 5">
            <a:extLst>
              <a:ext uri="{FF2B5EF4-FFF2-40B4-BE49-F238E27FC236}">
                <a16:creationId xmlns:a16="http://schemas.microsoft.com/office/drawing/2014/main" id="{076121B1-53FE-45BD-8808-AE89B3370C2B}"/>
              </a:ext>
            </a:extLst>
          </p:cNvPr>
          <p:cNvSpPr/>
          <p:nvPr/>
        </p:nvSpPr>
        <p:spPr>
          <a:xfrm>
            <a:off x="4557792" y="1998764"/>
            <a:ext cx="2986007" cy="2314921"/>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chemeClr val="accent1"/>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plant&#10;&#10;Description generated with very high confidence">
            <a:extLst>
              <a:ext uri="{FF2B5EF4-FFF2-40B4-BE49-F238E27FC236}">
                <a16:creationId xmlns:a16="http://schemas.microsoft.com/office/drawing/2014/main" id="{AEB70EAD-6672-46EF-994D-C8874D508D3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5695"/>
          <a:stretch/>
        </p:blipFill>
        <p:spPr>
          <a:xfrm flipH="1">
            <a:off x="3710858" y="3915778"/>
            <a:ext cx="4178363" cy="4296630"/>
          </a:xfrm>
          <a:prstGeom prst="rect">
            <a:avLst/>
          </a:prstGeom>
        </p:spPr>
      </p:pic>
      <p:sp>
        <p:nvSpPr>
          <p:cNvPr id="6" name="object 6"/>
          <p:cNvSpPr txBox="1">
            <a:spLocks noGrp="1"/>
          </p:cNvSpPr>
          <p:nvPr>
            <p:ph type="title"/>
          </p:nvPr>
        </p:nvSpPr>
        <p:spPr>
          <a:xfrm>
            <a:off x="228600" y="133430"/>
            <a:ext cx="7315200" cy="457945"/>
          </a:xfrm>
          <a:prstGeom prst="rect">
            <a:avLst/>
          </a:prstGeom>
          <a:solidFill>
            <a:srgbClr val="1F4E79"/>
          </a:solidFill>
        </p:spPr>
        <p:txBody>
          <a:bodyPr vert="horz" wrap="square" lIns="0" tIns="26034" rIns="0" bIns="0" rtlCol="0">
            <a:spAutoFit/>
          </a:bodyPr>
          <a:lstStyle/>
          <a:p>
            <a:pPr marL="90805">
              <a:lnSpc>
                <a:spcPct val="100000"/>
              </a:lnSpc>
              <a:spcBef>
                <a:spcPts val="204"/>
              </a:spcBef>
              <a:tabLst>
                <a:tab pos="6473825" algn="l"/>
              </a:tabLst>
            </a:pPr>
            <a:r>
              <a:rPr lang="en-US" sz="2400" b="1" kern="0" dirty="0">
                <a:solidFill>
                  <a:schemeClr val="bg1"/>
                </a:solidFill>
                <a:latin typeface="Calibri"/>
                <a:cs typeface="Calibri"/>
              </a:rPr>
              <a:t>Materials and Metrics</a:t>
            </a:r>
            <a:r>
              <a:rPr spc="-5" dirty="0"/>
              <a:t>	</a:t>
            </a:r>
            <a:endParaRPr sz="3600" baseline="2314" dirty="0">
              <a:latin typeface="Calibri"/>
              <a:cs typeface="Calibri"/>
            </a:endParaRPr>
          </a:p>
        </p:txBody>
      </p:sp>
      <p:sp>
        <p:nvSpPr>
          <p:cNvPr id="15" name="object 16">
            <a:extLst>
              <a:ext uri="{FF2B5EF4-FFF2-40B4-BE49-F238E27FC236}">
                <a16:creationId xmlns:a16="http://schemas.microsoft.com/office/drawing/2014/main" id="{C5AE3B23-E8A0-4386-BCF9-1550DC17DFE7}"/>
              </a:ext>
            </a:extLst>
          </p:cNvPr>
          <p:cNvSpPr txBox="1"/>
          <p:nvPr/>
        </p:nvSpPr>
        <p:spPr>
          <a:xfrm>
            <a:off x="266700" y="622375"/>
            <a:ext cx="3444159" cy="3236142"/>
          </a:xfrm>
          <a:prstGeom prst="rect">
            <a:avLst/>
          </a:prstGeom>
        </p:spPr>
        <p:txBody>
          <a:bodyPr vert="horz" wrap="square" lIns="0" tIns="50165" rIns="0" bIns="0" rtlCol="0">
            <a:spAutoFit/>
          </a:bodyPr>
          <a:lstStyle/>
          <a:p>
            <a:pPr marL="12700">
              <a:lnSpc>
                <a:spcPct val="100000"/>
              </a:lnSpc>
              <a:spcBef>
                <a:spcPts val="395"/>
              </a:spcBef>
            </a:pPr>
            <a:r>
              <a:rPr lang="en-US" sz="1600" b="1" spc="-15" dirty="0">
                <a:latin typeface="Calibri"/>
                <a:cs typeface="Calibri"/>
              </a:rPr>
              <a:t>How are they helping the NERRS? </a:t>
            </a:r>
            <a:endParaRPr sz="1600" dirty="0">
              <a:latin typeface="Calibri"/>
              <a:cs typeface="Calibri"/>
            </a:endParaRPr>
          </a:p>
          <a:p>
            <a:pPr marL="196850" marR="5080" indent="-171450">
              <a:lnSpc>
                <a:spcPct val="100000"/>
              </a:lnSpc>
              <a:spcBef>
                <a:spcPts val="185"/>
              </a:spcBef>
              <a:buFont typeface="Arial" panose="020B0604020202020204" pitchFamily="34" charset="0"/>
              <a:buChar char="•"/>
            </a:pPr>
            <a:r>
              <a:rPr lang="en-US" sz="1150" dirty="0">
                <a:cs typeface="Calibri"/>
              </a:rPr>
              <a:t>NERRS has been working over the past year to find streamlined ways to incorporate ecosystem services into agency decision-making, research, and management. </a:t>
            </a:r>
          </a:p>
          <a:p>
            <a:pPr marL="196850" marR="5080" indent="-171450">
              <a:lnSpc>
                <a:spcPct val="100000"/>
              </a:lnSpc>
              <a:spcBef>
                <a:spcPts val="185"/>
              </a:spcBef>
              <a:buFont typeface="Arial" panose="020B0604020202020204" pitchFamily="34" charset="0"/>
              <a:buChar char="•"/>
            </a:pPr>
            <a:r>
              <a:rPr lang="en-US" sz="1150" dirty="0">
                <a:cs typeface="Calibri"/>
              </a:rPr>
              <a:t>There has been a desire to better incorporate ecosystem services into NERRS management and stewardship both from the network as a whole (NERRS strategic plan), as well as at a local level (individual reserves and partners).</a:t>
            </a:r>
          </a:p>
          <a:p>
            <a:pPr marL="196850" marR="5080" indent="-171450">
              <a:lnSpc>
                <a:spcPct val="100000"/>
              </a:lnSpc>
              <a:spcBef>
                <a:spcPts val="185"/>
              </a:spcBef>
              <a:buFont typeface="Arial" panose="020B0604020202020204" pitchFamily="34" charset="0"/>
              <a:buChar char="•"/>
            </a:pPr>
            <a:r>
              <a:rPr lang="en-US" sz="1150" dirty="0">
                <a:cs typeface="Calibri"/>
              </a:rPr>
              <a:t>ESCMs will allow coastal managers to more easily identify and anticipate ecosystem service related outcomes of management interventions, provide an outreach tool to help stakeholders understand ecosystem services, and develop common ecosystem service metrics that would enable comparison across projects throughout the NERRS and beyond.</a:t>
            </a:r>
            <a:endParaRPr lang="en-US" sz="1150" dirty="0">
              <a:latin typeface="Calibri"/>
              <a:cs typeface="Calibri"/>
            </a:endParaRPr>
          </a:p>
        </p:txBody>
      </p:sp>
      <p:sp>
        <p:nvSpPr>
          <p:cNvPr id="16" name="object 5">
            <a:extLst>
              <a:ext uri="{FF2B5EF4-FFF2-40B4-BE49-F238E27FC236}">
                <a16:creationId xmlns:a16="http://schemas.microsoft.com/office/drawing/2014/main" id="{5D242413-21BA-4DDE-8B16-088804F13C28}"/>
              </a:ext>
            </a:extLst>
          </p:cNvPr>
          <p:cNvSpPr/>
          <p:nvPr/>
        </p:nvSpPr>
        <p:spPr>
          <a:xfrm>
            <a:off x="3886200" y="697107"/>
            <a:ext cx="3657600" cy="3113034"/>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rgbClr val="41709C"/>
            </a:solidFill>
          </a:ln>
        </p:spPr>
        <p:txBody>
          <a:bodyPr wrap="square" lIns="0" tIns="0" rIns="0" bIns="0" rtlCol="0"/>
          <a:lstStyle/>
          <a:p>
            <a:endParaRPr/>
          </a:p>
        </p:txBody>
      </p:sp>
      <p:sp>
        <p:nvSpPr>
          <p:cNvPr id="17" name="object 5">
            <a:extLst>
              <a:ext uri="{FF2B5EF4-FFF2-40B4-BE49-F238E27FC236}">
                <a16:creationId xmlns:a16="http://schemas.microsoft.com/office/drawing/2014/main" id="{2B3FE33D-05F5-4872-8169-87723BF962D7}"/>
              </a:ext>
            </a:extLst>
          </p:cNvPr>
          <p:cNvSpPr/>
          <p:nvPr/>
        </p:nvSpPr>
        <p:spPr>
          <a:xfrm>
            <a:off x="228601" y="697106"/>
            <a:ext cx="3520358" cy="3113034"/>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rgbClr val="41709C"/>
            </a:solidFill>
          </a:ln>
        </p:spPr>
        <p:txBody>
          <a:bodyPr wrap="square" lIns="0" tIns="0" rIns="0" bIns="0" rtlCol="0"/>
          <a:lstStyle/>
          <a:p>
            <a:endParaRPr/>
          </a:p>
        </p:txBody>
      </p:sp>
      <p:sp>
        <p:nvSpPr>
          <p:cNvPr id="14" name="object 16">
            <a:extLst>
              <a:ext uri="{FF2B5EF4-FFF2-40B4-BE49-F238E27FC236}">
                <a16:creationId xmlns:a16="http://schemas.microsoft.com/office/drawing/2014/main" id="{6D6DA886-6EAE-41B5-91A4-99A10FC21010}"/>
              </a:ext>
            </a:extLst>
          </p:cNvPr>
          <p:cNvSpPr txBox="1"/>
          <p:nvPr/>
        </p:nvSpPr>
        <p:spPr>
          <a:xfrm>
            <a:off x="3960432" y="633725"/>
            <a:ext cx="3444159" cy="296876"/>
          </a:xfrm>
          <a:prstGeom prst="rect">
            <a:avLst/>
          </a:prstGeom>
        </p:spPr>
        <p:txBody>
          <a:bodyPr vert="horz" wrap="square" lIns="0" tIns="50165" rIns="0" bIns="0" rtlCol="0">
            <a:spAutoFit/>
          </a:bodyPr>
          <a:lstStyle/>
          <a:p>
            <a:pPr marL="12700">
              <a:lnSpc>
                <a:spcPct val="100000"/>
              </a:lnSpc>
              <a:spcBef>
                <a:spcPts val="395"/>
              </a:spcBef>
            </a:pPr>
            <a:r>
              <a:rPr lang="en-US" sz="1600" b="1" spc="-15" dirty="0">
                <a:latin typeface="Calibri"/>
                <a:cs typeface="Calibri"/>
              </a:rPr>
              <a:t>Products</a:t>
            </a:r>
          </a:p>
        </p:txBody>
      </p:sp>
      <p:graphicFrame>
        <p:nvGraphicFramePr>
          <p:cNvPr id="2" name="Table 1">
            <a:extLst>
              <a:ext uri="{FF2B5EF4-FFF2-40B4-BE49-F238E27FC236}">
                <a16:creationId xmlns:a16="http://schemas.microsoft.com/office/drawing/2014/main" id="{6D9DC1B0-F975-4508-B308-26075A185DFF}"/>
              </a:ext>
            </a:extLst>
          </p:cNvPr>
          <p:cNvGraphicFramePr>
            <a:graphicFrameLocks noGrp="1"/>
          </p:cNvGraphicFramePr>
          <p:nvPr>
            <p:extLst>
              <p:ext uri="{D42A27DB-BD31-4B8C-83A1-F6EECF244321}">
                <p14:modId xmlns:p14="http://schemas.microsoft.com/office/powerpoint/2010/main" val="1289092769"/>
              </p:ext>
            </p:extLst>
          </p:nvPr>
        </p:nvGraphicFramePr>
        <p:xfrm>
          <a:off x="3960432" y="925777"/>
          <a:ext cx="3512780" cy="2810771"/>
        </p:xfrm>
        <a:graphic>
          <a:graphicData uri="http://schemas.openxmlformats.org/drawingml/2006/table">
            <a:tbl>
              <a:tblPr firstRow="1" firstCol="1" bandRow="1">
                <a:tableStyleId>{5940675A-B579-460E-94D1-54222C63F5DA}</a:tableStyleId>
              </a:tblPr>
              <a:tblGrid>
                <a:gridCol w="1756390">
                  <a:extLst>
                    <a:ext uri="{9D8B030D-6E8A-4147-A177-3AD203B41FA5}">
                      <a16:colId xmlns:a16="http://schemas.microsoft.com/office/drawing/2014/main" val="437461095"/>
                    </a:ext>
                  </a:extLst>
                </a:gridCol>
                <a:gridCol w="1756390">
                  <a:extLst>
                    <a:ext uri="{9D8B030D-6E8A-4147-A177-3AD203B41FA5}">
                      <a16:colId xmlns:a16="http://schemas.microsoft.com/office/drawing/2014/main" val="310850839"/>
                    </a:ext>
                  </a:extLst>
                </a:gridCol>
              </a:tblGrid>
              <a:tr h="427107">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Middle School Education Material</a:t>
                      </a:r>
                    </a:p>
                  </a:txBody>
                  <a:tcPr marL="46450" marR="46450" marT="0" marB="0"/>
                </a:tc>
                <a:tc>
                  <a:txBody>
                    <a:bodyPr/>
                    <a:lstStyle/>
                    <a:p>
                      <a:pPr marL="0" marR="0" algn="ctr">
                        <a:lnSpc>
                          <a:spcPct val="107000"/>
                        </a:lnSpc>
                        <a:spcBef>
                          <a:spcPts val="0"/>
                        </a:spcBef>
                        <a:spcAft>
                          <a:spcPts val="0"/>
                        </a:spcAft>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General Outreach </a:t>
                      </a:r>
                    </a:p>
                    <a:p>
                      <a:pPr marL="0" marR="0" algn="ctr">
                        <a:lnSpc>
                          <a:spcPct val="107000"/>
                        </a:lnSpc>
                        <a:spcBef>
                          <a:spcPts val="0"/>
                        </a:spcBef>
                        <a:spcAft>
                          <a:spcPts val="0"/>
                        </a:spcAft>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Material</a:t>
                      </a:r>
                    </a:p>
                  </a:txBody>
                  <a:tcPr marL="46450" marR="46450" marT="0" marB="0"/>
                </a:tc>
                <a:extLst>
                  <a:ext uri="{0D108BD9-81ED-4DB2-BD59-A6C34878D82A}">
                    <a16:rowId xmlns:a16="http://schemas.microsoft.com/office/drawing/2014/main" val="3435184343"/>
                  </a:ext>
                </a:extLst>
              </a:tr>
              <a:tr h="2383664">
                <a:tc>
                  <a:txBody>
                    <a:bodyPr/>
                    <a:lstStyle/>
                    <a:p>
                      <a:pPr marL="171450" marR="0" lvl="0" indent="-114300" algn="l" defTabSz="58293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Introductory ES PowerPoint Lecture</a:t>
                      </a:r>
                    </a:p>
                    <a:p>
                      <a:pPr marL="171450" marR="0" lvl="0" indent="-114300" algn="l" defTabSz="58293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PowerPoint ES Team Game- Mangrove Mania and Oyster Reef Rally </a:t>
                      </a:r>
                    </a:p>
                    <a:p>
                      <a:pPr marL="171450" marR="0" lvl="0" indent="-114300" algn="l" defTabSz="582930" rtl="0" eaLnBrk="1" latinLnBrk="0" hangingPunct="1">
                        <a:lnSpc>
                          <a:spcPct val="107000"/>
                        </a:lnSpc>
                        <a:spcBef>
                          <a:spcPts val="0"/>
                        </a:spcBef>
                        <a:spcAft>
                          <a:spcPts val="0"/>
                        </a:spcAft>
                        <a:buFont typeface="Arial" panose="020B0604020202020204" pitchFamily="34" charset="0"/>
                        <a:buChar char="•"/>
                        <a:tabLst>
                          <a:tab pos="400050" algn="l"/>
                        </a:tabLst>
                      </a:pPr>
                      <a:r>
                        <a:rPr lang="en-US" sz="1200" kern="1200" dirty="0">
                          <a:solidFill>
                            <a:schemeClr val="tx1"/>
                          </a:solidFill>
                          <a:effectLst/>
                          <a:latin typeface="+mn-lt"/>
                          <a:ea typeface="+mn-ea"/>
                          <a:cs typeface="+mn-cs"/>
                        </a:rPr>
                        <a:t>Printable Worksheets (outdoor optional)</a:t>
                      </a:r>
                    </a:p>
                    <a:p>
                      <a:pPr marL="342900" marR="0" lvl="0" indent="-171450" algn="l" defTabSz="582930" rtl="0" eaLnBrk="1" latinLnBrk="0" hangingPunct="1">
                        <a:lnSpc>
                          <a:spcPct val="107000"/>
                        </a:lnSpc>
                        <a:spcBef>
                          <a:spcPts val="0"/>
                        </a:spcBef>
                        <a:spcAft>
                          <a:spcPts val="0"/>
                        </a:spcAft>
                        <a:buFont typeface="Courier New" panose="02070309020205020404" pitchFamily="49" charset="0"/>
                        <a:buChar char="o"/>
                        <a:tabLst>
                          <a:tab pos="400050" algn="l"/>
                        </a:tabLst>
                      </a:pPr>
                      <a:r>
                        <a:rPr lang="en-US" sz="1200" kern="1200" dirty="0">
                          <a:solidFill>
                            <a:schemeClr val="tx1"/>
                          </a:solidFill>
                          <a:effectLst/>
                          <a:latin typeface="+mn-lt"/>
                          <a:ea typeface="+mn-ea"/>
                          <a:cs typeface="+mn-cs"/>
                        </a:rPr>
                        <a:t>ES Bingo</a:t>
                      </a:r>
                    </a:p>
                    <a:p>
                      <a:pPr marL="342900" marR="0" lvl="0" indent="-171450" algn="l" defTabSz="582930" rtl="0" eaLnBrk="1" latinLnBrk="0" hangingPunct="1">
                        <a:lnSpc>
                          <a:spcPct val="107000"/>
                        </a:lnSpc>
                        <a:spcBef>
                          <a:spcPts val="0"/>
                        </a:spcBef>
                        <a:spcAft>
                          <a:spcPts val="0"/>
                        </a:spcAft>
                        <a:buFont typeface="Courier New" panose="02070309020205020404" pitchFamily="49" charset="0"/>
                        <a:buChar char="o"/>
                        <a:tabLst>
                          <a:tab pos="400050" algn="l"/>
                        </a:tabLst>
                      </a:pPr>
                      <a:r>
                        <a:rPr lang="en-US" sz="1200" kern="1200" dirty="0">
                          <a:solidFill>
                            <a:schemeClr val="tx1"/>
                          </a:solidFill>
                          <a:effectLst/>
                          <a:latin typeface="+mn-lt"/>
                          <a:ea typeface="+mn-ea"/>
                          <a:cs typeface="+mn-cs"/>
                        </a:rPr>
                        <a:t>Service sorting</a:t>
                      </a:r>
                    </a:p>
                    <a:p>
                      <a:pPr marL="342900" marR="0" lvl="0" indent="-342900">
                        <a:lnSpc>
                          <a:spcPct val="107000"/>
                        </a:lnSpc>
                        <a:spcBef>
                          <a:spcPts val="0"/>
                        </a:spcBef>
                        <a:spcAft>
                          <a:spcPts val="0"/>
                        </a:spcAft>
                        <a:buFont typeface="Symbol" panose="05050102010706020507" pitchFamily="18" charset="2"/>
                        <a:buChar char=""/>
                      </a:pPr>
                      <a:endParaRPr lang="en-US" sz="1150" dirty="0">
                        <a:effectLst/>
                      </a:endParaRPr>
                    </a:p>
                  </a:txBody>
                  <a:tcPr marL="46450" marR="46450" marT="0" marB="0"/>
                </a:tc>
                <a:tc>
                  <a:txBody>
                    <a:bodyPr/>
                    <a:lstStyle/>
                    <a:p>
                      <a:pPr marL="285750" marR="0" lvl="0" indent="-171450" algn="l" defTabSz="582930" rtl="0" eaLnBrk="1" latinLnBrk="0" hangingPunct="1">
                        <a:lnSpc>
                          <a:spcPct val="107000"/>
                        </a:lnSpc>
                        <a:spcBef>
                          <a:spcPts val="0"/>
                        </a:spcBef>
                        <a:spcAft>
                          <a:spcPts val="0"/>
                        </a:spcAft>
                        <a:buFont typeface="Arial" panose="020B0604020202020204" pitchFamily="34" charset="0"/>
                        <a:buChar char="•"/>
                        <a:tabLst>
                          <a:tab pos="400050" algn="l"/>
                        </a:tabLst>
                      </a:pPr>
                      <a:r>
                        <a:rPr lang="en-US" sz="1200" kern="1200" dirty="0">
                          <a:solidFill>
                            <a:schemeClr val="tx1"/>
                          </a:solidFill>
                          <a:effectLst/>
                          <a:latin typeface="+mn-lt"/>
                          <a:ea typeface="+mn-ea"/>
                          <a:cs typeface="+mn-cs"/>
                        </a:rPr>
                        <a:t>Stakeholder PowerPoint Presentations</a:t>
                      </a:r>
                    </a:p>
                    <a:p>
                      <a:pPr marL="285750" marR="0" lvl="0" indent="-171450" algn="l" defTabSz="582930" rtl="0" eaLnBrk="1" latinLnBrk="0" hangingPunct="1">
                        <a:lnSpc>
                          <a:spcPct val="107000"/>
                        </a:lnSpc>
                        <a:spcBef>
                          <a:spcPts val="0"/>
                        </a:spcBef>
                        <a:spcAft>
                          <a:spcPts val="0"/>
                        </a:spcAft>
                        <a:buFont typeface="Arial" panose="020B0604020202020204" pitchFamily="34" charset="0"/>
                        <a:buChar char="•"/>
                        <a:tabLst>
                          <a:tab pos="400050" algn="l"/>
                        </a:tabLst>
                      </a:pPr>
                      <a:r>
                        <a:rPr lang="en-US" sz="1200" kern="1200" dirty="0">
                          <a:solidFill>
                            <a:schemeClr val="tx1"/>
                          </a:solidFill>
                          <a:effectLst/>
                          <a:latin typeface="+mn-lt"/>
                          <a:ea typeface="+mn-ea"/>
                          <a:cs typeface="+mn-cs"/>
                        </a:rPr>
                        <a:t>Twitter Infographics</a:t>
                      </a:r>
                    </a:p>
                    <a:p>
                      <a:pPr marL="285750" marR="0" lvl="0" indent="-171450" algn="l" defTabSz="582930" rtl="0" eaLnBrk="1" latinLnBrk="0" hangingPunct="1">
                        <a:lnSpc>
                          <a:spcPct val="107000"/>
                        </a:lnSpc>
                        <a:spcBef>
                          <a:spcPts val="0"/>
                        </a:spcBef>
                        <a:spcAft>
                          <a:spcPts val="0"/>
                        </a:spcAft>
                        <a:buFont typeface="Arial" panose="020B0604020202020204" pitchFamily="34" charset="0"/>
                        <a:buChar char="•"/>
                        <a:tabLst>
                          <a:tab pos="400050" algn="l"/>
                        </a:tabLst>
                      </a:pPr>
                      <a:r>
                        <a:rPr lang="en-US" sz="1200" kern="1200" dirty="0">
                          <a:solidFill>
                            <a:schemeClr val="tx1"/>
                          </a:solidFill>
                          <a:effectLst/>
                          <a:latin typeface="+mn-lt"/>
                          <a:ea typeface="+mn-ea"/>
                          <a:cs typeface="+mn-cs"/>
                        </a:rPr>
                        <a:t>Adaptable Simplified ESCMs (Draw.io files)</a:t>
                      </a:r>
                    </a:p>
                    <a:p>
                      <a:pPr marL="285750" marR="0" lvl="0" indent="-171450" algn="l" defTabSz="582930" rtl="0" eaLnBrk="1" fontAlgn="auto" latinLnBrk="0" hangingPunct="1">
                        <a:lnSpc>
                          <a:spcPct val="107000"/>
                        </a:lnSpc>
                        <a:spcBef>
                          <a:spcPts val="0"/>
                        </a:spcBef>
                        <a:spcAft>
                          <a:spcPts val="0"/>
                        </a:spcAft>
                        <a:buClrTx/>
                        <a:buSzTx/>
                        <a:buFont typeface="Arial" panose="020B0604020202020204" pitchFamily="34" charset="0"/>
                        <a:buChar char="•"/>
                        <a:tabLst>
                          <a:tab pos="400050" algn="l"/>
                        </a:tabLst>
                        <a:defRPr/>
                      </a:pPr>
                      <a:r>
                        <a:rPr lang="en-US" sz="1200" kern="1200" dirty="0">
                          <a:solidFill>
                            <a:schemeClr val="tx1"/>
                          </a:solidFill>
                          <a:effectLst/>
                          <a:latin typeface="+mn-lt"/>
                          <a:ea typeface="+mn-ea"/>
                          <a:cs typeface="+mn-cs"/>
                        </a:rPr>
                        <a:t>Short news/blog posts about the project </a:t>
                      </a:r>
                    </a:p>
                    <a:p>
                      <a:pPr marL="285750" marR="0" lvl="0" indent="-171450" algn="l" defTabSz="582930" rtl="0" eaLnBrk="1" latinLnBrk="0" hangingPunct="1">
                        <a:lnSpc>
                          <a:spcPct val="107000"/>
                        </a:lnSpc>
                        <a:spcBef>
                          <a:spcPts val="0"/>
                        </a:spcBef>
                        <a:spcAft>
                          <a:spcPts val="0"/>
                        </a:spcAft>
                        <a:buFont typeface="Arial" panose="020B0604020202020204" pitchFamily="34" charset="0"/>
                        <a:buChar char="•"/>
                        <a:tabLst>
                          <a:tab pos="400050" algn="l"/>
                        </a:tabLst>
                      </a:pPr>
                      <a:r>
                        <a:rPr lang="en-US" sz="1200" kern="1200" dirty="0">
                          <a:solidFill>
                            <a:schemeClr val="tx1"/>
                          </a:solidFill>
                          <a:effectLst/>
                          <a:latin typeface="+mn-lt"/>
                          <a:ea typeface="+mn-ea"/>
                          <a:cs typeface="+mn-cs"/>
                        </a:rPr>
                        <a:t>ESCM Fact Sheet!</a:t>
                      </a:r>
                    </a:p>
                    <a:p>
                      <a:pPr marL="342900" marR="0" lvl="0" indent="-342900">
                        <a:lnSpc>
                          <a:spcPct val="107000"/>
                        </a:lnSpc>
                        <a:spcBef>
                          <a:spcPts val="0"/>
                        </a:spcBef>
                        <a:spcAft>
                          <a:spcPts val="0"/>
                        </a:spcAft>
                        <a:buFont typeface="Symbol" panose="05050102010706020507" pitchFamily="18" charset="2"/>
                        <a:buChar char=""/>
                      </a:pPr>
                      <a:endParaRPr lang="en-US" sz="1150" dirty="0">
                        <a:effectLst/>
                      </a:endParaRPr>
                    </a:p>
                  </a:txBody>
                  <a:tcPr marL="46450" marR="46450" marT="0" marB="0"/>
                </a:tc>
                <a:extLst>
                  <a:ext uri="{0D108BD9-81ED-4DB2-BD59-A6C34878D82A}">
                    <a16:rowId xmlns:a16="http://schemas.microsoft.com/office/drawing/2014/main" val="735569244"/>
                  </a:ext>
                </a:extLst>
              </a:tr>
            </a:tbl>
          </a:graphicData>
        </a:graphic>
      </p:graphicFrame>
      <p:grpSp>
        <p:nvGrpSpPr>
          <p:cNvPr id="13" name="Group 12">
            <a:extLst>
              <a:ext uri="{FF2B5EF4-FFF2-40B4-BE49-F238E27FC236}">
                <a16:creationId xmlns:a16="http://schemas.microsoft.com/office/drawing/2014/main" id="{CE28A50E-0FD9-486D-9B1A-23A5A446B591}"/>
              </a:ext>
            </a:extLst>
          </p:cNvPr>
          <p:cNvGrpSpPr/>
          <p:nvPr/>
        </p:nvGrpSpPr>
        <p:grpSpPr>
          <a:xfrm>
            <a:off x="233156" y="9546332"/>
            <a:ext cx="7323909" cy="462280"/>
            <a:chOff x="233156" y="9546332"/>
            <a:chExt cx="7323909" cy="462280"/>
          </a:xfrm>
        </p:grpSpPr>
        <p:sp>
          <p:nvSpPr>
            <p:cNvPr id="18" name="object 2">
              <a:extLst>
                <a:ext uri="{FF2B5EF4-FFF2-40B4-BE49-F238E27FC236}">
                  <a16:creationId xmlns:a16="http://schemas.microsoft.com/office/drawing/2014/main" id="{36BB8D47-D29D-4F3B-8BF3-FB80F4F14F1A}"/>
                </a:ext>
              </a:extLst>
            </p:cNvPr>
            <p:cNvSpPr/>
            <p:nvPr/>
          </p:nvSpPr>
          <p:spPr>
            <a:xfrm>
              <a:off x="241865" y="9546332"/>
              <a:ext cx="7315200" cy="462280"/>
            </a:xfrm>
            <a:custGeom>
              <a:avLst/>
              <a:gdLst/>
              <a:ahLst/>
              <a:cxnLst/>
              <a:rect l="l" t="t" r="r" b="b"/>
              <a:pathLst>
                <a:path w="7315200" h="462280">
                  <a:moveTo>
                    <a:pt x="0" y="461772"/>
                  </a:moveTo>
                  <a:lnTo>
                    <a:pt x="7315200" y="461772"/>
                  </a:lnTo>
                  <a:lnTo>
                    <a:pt x="7315200" y="0"/>
                  </a:lnTo>
                  <a:lnTo>
                    <a:pt x="0" y="0"/>
                  </a:lnTo>
                  <a:lnTo>
                    <a:pt x="0" y="461772"/>
                  </a:lnTo>
                  <a:close/>
                </a:path>
              </a:pathLst>
            </a:custGeom>
            <a:solidFill>
              <a:srgbClr val="1F4E79"/>
            </a:solidFill>
          </p:spPr>
          <p:txBody>
            <a:bodyPr wrap="square" lIns="0" tIns="0" rIns="0" bIns="0" rtlCol="0"/>
            <a:lstStyle/>
            <a:p>
              <a:endParaRPr dirty="0"/>
            </a:p>
          </p:txBody>
        </p:sp>
        <p:sp>
          <p:nvSpPr>
            <p:cNvPr id="19" name="object 4">
              <a:extLst>
                <a:ext uri="{FF2B5EF4-FFF2-40B4-BE49-F238E27FC236}">
                  <a16:creationId xmlns:a16="http://schemas.microsoft.com/office/drawing/2014/main" id="{5224DD20-5FC4-4F1B-A87E-DE4DC366C6ED}"/>
                </a:ext>
              </a:extLst>
            </p:cNvPr>
            <p:cNvSpPr txBox="1">
              <a:spLocks/>
            </p:cNvSpPr>
            <p:nvPr/>
          </p:nvSpPr>
          <p:spPr>
            <a:xfrm>
              <a:off x="233156" y="9616612"/>
              <a:ext cx="7315200" cy="320601"/>
            </a:xfrm>
            <a:prstGeom prst="rect">
              <a:avLst/>
            </a:prstGeom>
          </p:spPr>
          <p:txBody>
            <a:bodyPr vert="horz" wrap="square" lIns="0" tIns="12700" rIns="0" bIns="0" rtlCol="0">
              <a:spAutoFit/>
            </a:bodyPr>
            <a:lstStyle>
              <a:lvl1pPr>
                <a:defRPr sz="2400" b="1" i="0">
                  <a:solidFill>
                    <a:schemeClr val="bg1"/>
                  </a:solidFill>
                  <a:latin typeface="Calibri"/>
                  <a:ea typeface="+mj-ea"/>
                  <a:cs typeface="Calibri"/>
                </a:defRPr>
              </a:lvl1pPr>
            </a:lstStyle>
            <a:p>
              <a:pPr marL="13970" algn="r">
                <a:spcBef>
                  <a:spcPts val="100"/>
                </a:spcBef>
                <a:tabLst>
                  <a:tab pos="6405245" algn="l"/>
                </a:tabLst>
              </a:pPr>
              <a:r>
                <a:rPr lang="en-US" sz="2000" kern="0" dirty="0"/>
                <a:t>http://nerrssciencecollaborative.org/project/Olander18	</a:t>
              </a:r>
              <a:endParaRPr lang="en-US" sz="2000" b="0" kern="0" dirty="0">
                <a:solidFill>
                  <a:srgbClr val="CCFFFF"/>
                </a:solidFill>
              </a:endParaRPr>
            </a:p>
          </p:txBody>
        </p:sp>
      </p:grpSp>
      <p:graphicFrame>
        <p:nvGraphicFramePr>
          <p:cNvPr id="5" name="Table 4">
            <a:extLst>
              <a:ext uri="{FF2B5EF4-FFF2-40B4-BE49-F238E27FC236}">
                <a16:creationId xmlns:a16="http://schemas.microsoft.com/office/drawing/2014/main" id="{8877FCB4-128E-4D51-B251-752AA3CFB438}"/>
              </a:ext>
            </a:extLst>
          </p:cNvPr>
          <p:cNvGraphicFramePr>
            <a:graphicFrameLocks noGrp="1"/>
          </p:cNvGraphicFramePr>
          <p:nvPr>
            <p:extLst>
              <p:ext uri="{D42A27DB-BD31-4B8C-83A1-F6EECF244321}">
                <p14:modId xmlns:p14="http://schemas.microsoft.com/office/powerpoint/2010/main" val="640086655"/>
              </p:ext>
            </p:extLst>
          </p:nvPr>
        </p:nvGraphicFramePr>
        <p:xfrm>
          <a:off x="245434" y="4875544"/>
          <a:ext cx="5469566" cy="3263271"/>
        </p:xfrm>
        <a:graphic>
          <a:graphicData uri="http://schemas.openxmlformats.org/drawingml/2006/table">
            <a:tbl>
              <a:tblPr>
                <a:tableStyleId>{BC89EF96-8CEA-46FF-86C4-4CE0E7609802}</a:tableStyleId>
              </a:tblPr>
              <a:tblGrid>
                <a:gridCol w="1766347">
                  <a:extLst>
                    <a:ext uri="{9D8B030D-6E8A-4147-A177-3AD203B41FA5}">
                      <a16:colId xmlns:a16="http://schemas.microsoft.com/office/drawing/2014/main" val="1357427752"/>
                    </a:ext>
                  </a:extLst>
                </a:gridCol>
                <a:gridCol w="3703219">
                  <a:extLst>
                    <a:ext uri="{9D8B030D-6E8A-4147-A177-3AD203B41FA5}">
                      <a16:colId xmlns:a16="http://schemas.microsoft.com/office/drawing/2014/main" val="160361584"/>
                    </a:ext>
                  </a:extLst>
                </a:gridCol>
              </a:tblGrid>
              <a:tr h="300535">
                <a:tc>
                  <a:txBody>
                    <a:bodyPr/>
                    <a:lstStyle/>
                    <a:p>
                      <a:pPr marL="12700" algn="l" defTabSz="914400" rtl="0" eaLnBrk="1" latinLnBrk="0" hangingPunct="1">
                        <a:lnSpc>
                          <a:spcPct val="100000"/>
                        </a:lnSpc>
                        <a:spcBef>
                          <a:spcPts val="395"/>
                        </a:spcBef>
                      </a:pPr>
                      <a:r>
                        <a:rPr lang="en-US" sz="1200" b="1" kern="1200" spc="-15" dirty="0"/>
                        <a:t>Outcome</a:t>
                      </a:r>
                      <a:endParaRPr lang="en-US" sz="1200" b="1" kern="1200" spc="-15" dirty="0">
                        <a:solidFill>
                          <a:schemeClr val="tx1"/>
                        </a:solidFill>
                        <a:latin typeface="Calibri"/>
                        <a:ea typeface="+mn-ea"/>
                        <a:cs typeface="Calibri"/>
                      </a:endParaRPr>
                    </a:p>
                  </a:txBody>
                  <a:tcPr/>
                </a:tc>
                <a:tc>
                  <a:txBody>
                    <a:bodyPr/>
                    <a:lstStyle/>
                    <a:p>
                      <a:pPr marL="12700" algn="l" defTabSz="914400" rtl="0" eaLnBrk="1" latinLnBrk="0" hangingPunct="1">
                        <a:lnSpc>
                          <a:spcPct val="100000"/>
                        </a:lnSpc>
                        <a:spcBef>
                          <a:spcPts val="395"/>
                        </a:spcBef>
                      </a:pPr>
                      <a:r>
                        <a:rPr lang="en-US" sz="1200" b="1" kern="1200" spc="-15" dirty="0"/>
                        <a:t>Example Metric</a:t>
                      </a:r>
                      <a:endParaRPr lang="en-US" sz="1200" b="1" kern="1200" spc="-15" dirty="0">
                        <a:solidFill>
                          <a:schemeClr val="tx1"/>
                        </a:solidFill>
                        <a:latin typeface="Calibri"/>
                        <a:ea typeface="+mn-ea"/>
                        <a:cs typeface="Calibri"/>
                      </a:endParaRPr>
                    </a:p>
                  </a:txBody>
                  <a:tcPr/>
                </a:tc>
                <a:extLst>
                  <a:ext uri="{0D108BD9-81ED-4DB2-BD59-A6C34878D82A}">
                    <a16:rowId xmlns:a16="http://schemas.microsoft.com/office/drawing/2014/main" val="2838674547"/>
                  </a:ext>
                </a:extLst>
              </a:tr>
              <a:tr h="463177">
                <a:tc>
                  <a:txBody>
                    <a:bodyPr/>
                    <a:lstStyle/>
                    <a:p>
                      <a:r>
                        <a:rPr lang="en-US" sz="1150" u="none" kern="1200" dirty="0"/>
                        <a:t>Water Quality</a:t>
                      </a:r>
                      <a:endParaRPr lang="en-US" sz="1150" u="none" kern="1200" dirty="0">
                        <a:solidFill>
                          <a:schemeClr val="tx1"/>
                        </a:solidFill>
                        <a:latin typeface="+mn-lt"/>
                        <a:ea typeface="+mn-ea"/>
                        <a:cs typeface="Calibri"/>
                      </a:endParaRPr>
                    </a:p>
                  </a:txBody>
                  <a:tcPr/>
                </a:tc>
                <a:tc>
                  <a:txBody>
                    <a:bodyPr/>
                    <a:lstStyle/>
                    <a:p>
                      <a:pPr marL="171450" indent="-171450">
                        <a:buFont typeface="Arial" panose="020B0604020202020204" pitchFamily="34" charset="0"/>
                        <a:buChar char="•"/>
                      </a:pPr>
                      <a:r>
                        <a:rPr lang="en-US" sz="1150" kern="1200" dirty="0"/>
                        <a:t>Estimated filtration rate by oyster reef persistence </a:t>
                      </a:r>
                    </a:p>
                    <a:p>
                      <a:pPr marL="171450" indent="-171450">
                        <a:buFont typeface="Arial" panose="020B0604020202020204" pitchFamily="34" charset="0"/>
                        <a:buChar char="•"/>
                      </a:pPr>
                      <a:r>
                        <a:rPr lang="en-US" sz="1150" kern="1200" dirty="0"/>
                        <a:t>Wastewater treatment capacity equivalent </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3133533709"/>
                  </a:ext>
                </a:extLst>
              </a:tr>
              <a:tr h="279503">
                <a:tc>
                  <a:txBody>
                    <a:bodyPr/>
                    <a:lstStyle/>
                    <a:p>
                      <a:r>
                        <a:rPr lang="en-US" sz="1150" u="none" kern="1200" dirty="0"/>
                        <a:t>Biodiversity</a:t>
                      </a:r>
                      <a:endParaRPr lang="en-US" sz="1150" u="none" kern="1200" dirty="0">
                        <a:solidFill>
                          <a:schemeClr val="tx1"/>
                        </a:solidFill>
                        <a:latin typeface="+mn-lt"/>
                        <a:ea typeface="+mn-ea"/>
                        <a:cs typeface="Calibri"/>
                      </a:endParaRPr>
                    </a:p>
                  </a:txBody>
                  <a:tcPr/>
                </a:tc>
                <a:tc>
                  <a:txBody>
                    <a:bodyPr/>
                    <a:lstStyle/>
                    <a:p>
                      <a:pPr marL="171450" indent="-171450">
                        <a:buFont typeface="Arial" panose="020B0604020202020204" pitchFamily="34" charset="0"/>
                        <a:buChar char="•"/>
                      </a:pPr>
                      <a:r>
                        <a:rPr lang="en-US" sz="1150" kern="1200" dirty="0"/>
                        <a:t># of species at the site</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3830230451"/>
                  </a:ext>
                </a:extLst>
              </a:tr>
              <a:tr h="463177">
                <a:tc>
                  <a:txBody>
                    <a:bodyPr/>
                    <a:lstStyle/>
                    <a:p>
                      <a:pPr marL="0" algn="l" defTabSz="582930" rtl="0" eaLnBrk="1" latinLnBrk="0" hangingPunct="1"/>
                      <a:r>
                        <a:rPr lang="en-US" sz="1150" u="none" kern="1200" dirty="0"/>
                        <a:t>Habitat </a:t>
                      </a:r>
                    </a:p>
                    <a:p>
                      <a:pPr marL="0" algn="l" defTabSz="582930" rtl="0" eaLnBrk="1" latinLnBrk="0" hangingPunct="1"/>
                      <a:r>
                        <a:rPr lang="en-US" sz="1150" u="none" kern="1200" dirty="0"/>
                        <a:t>Persistence </a:t>
                      </a:r>
                      <a:endParaRPr lang="en-US" sz="1150" u="none" kern="1200" dirty="0">
                        <a:solidFill>
                          <a:schemeClr val="tx1"/>
                        </a:solidFill>
                        <a:latin typeface="+mn-lt"/>
                        <a:ea typeface="+mn-ea"/>
                        <a:cs typeface="Calibri"/>
                      </a:endParaRPr>
                    </a:p>
                  </a:txBody>
                  <a:tcPr/>
                </a:tc>
                <a:tc>
                  <a:txBody>
                    <a:bodyPr/>
                    <a:lstStyle/>
                    <a:p>
                      <a:pPr marL="171450" indent="-171450" algn="l" defTabSz="582930" rtl="0" eaLnBrk="1" latinLnBrk="0" hangingPunct="1">
                        <a:buFont typeface="Arial" panose="020B0604020202020204" pitchFamily="34" charset="0"/>
                        <a:buChar char="•"/>
                      </a:pPr>
                      <a:r>
                        <a:rPr lang="en-US" sz="1150" kern="1200" dirty="0"/>
                        <a:t>Size/extent of the site</a:t>
                      </a:r>
                    </a:p>
                    <a:p>
                      <a:pPr marL="171450" indent="-171450" algn="l" defTabSz="582930" rtl="0" eaLnBrk="1" latinLnBrk="0" hangingPunct="1">
                        <a:buFont typeface="Arial" panose="020B0604020202020204" pitchFamily="34" charset="0"/>
                        <a:buChar char="•"/>
                      </a:pPr>
                      <a:r>
                        <a:rPr lang="en-US" sz="1150" kern="1200" dirty="0"/>
                        <a:t>Rate of site loss per year in the region </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1431077270"/>
                  </a:ext>
                </a:extLst>
              </a:tr>
              <a:tr h="646851">
                <a:tc>
                  <a:txBody>
                    <a:bodyPr/>
                    <a:lstStyle/>
                    <a:p>
                      <a:pPr marL="0" algn="l" defTabSz="582930" rtl="0" eaLnBrk="1" latinLnBrk="0" hangingPunct="1"/>
                      <a:r>
                        <a:rPr lang="en-US" sz="1150" u="none" kern="1200" dirty="0"/>
                        <a:t>Education/Scientific Opportunities </a:t>
                      </a:r>
                      <a:endParaRPr lang="en-US" sz="1150" u="none" kern="1200" dirty="0">
                        <a:solidFill>
                          <a:schemeClr val="tx1"/>
                        </a:solidFill>
                        <a:latin typeface="+mn-lt"/>
                        <a:ea typeface="+mn-ea"/>
                        <a:cs typeface="Calibri"/>
                      </a:endParaRPr>
                    </a:p>
                  </a:txBody>
                  <a:tcPr/>
                </a:tc>
                <a:tc>
                  <a:txBody>
                    <a:bodyPr/>
                    <a:lstStyle/>
                    <a:p>
                      <a:pPr marL="171450" indent="-171450" algn="l" defTabSz="582930" rtl="0" eaLnBrk="1" latinLnBrk="0" hangingPunct="1">
                        <a:buFont typeface="Arial" panose="020B0604020202020204" pitchFamily="34" charset="0"/>
                        <a:buChar char="•"/>
                      </a:pPr>
                      <a:r>
                        <a:rPr lang="en-US" sz="1150" kern="1200" dirty="0"/>
                        <a:t># of researchers using site/student opportunities </a:t>
                      </a:r>
                    </a:p>
                    <a:p>
                      <a:pPr marL="171450" indent="-171450" algn="l" defTabSz="582930" rtl="0" eaLnBrk="1" latinLnBrk="0" hangingPunct="1">
                        <a:buFont typeface="Arial" panose="020B0604020202020204" pitchFamily="34" charset="0"/>
                        <a:buChar char="•"/>
                      </a:pPr>
                      <a:r>
                        <a:rPr lang="en-US" sz="1150" kern="1200" dirty="0"/>
                        <a:t># of papers/presentation on site </a:t>
                      </a:r>
                    </a:p>
                    <a:p>
                      <a:pPr marL="171450" indent="-171450" algn="l" defTabSz="582930" rtl="0" eaLnBrk="1" latinLnBrk="0" hangingPunct="1">
                        <a:buFont typeface="Arial" panose="020B0604020202020204" pitchFamily="34" charset="0"/>
                        <a:buChar char="•"/>
                      </a:pPr>
                      <a:r>
                        <a:rPr lang="en-US" sz="1150" kern="1200" dirty="0"/>
                        <a:t># of grants awarded for site research</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1402770342"/>
                  </a:ext>
                </a:extLst>
              </a:tr>
              <a:tr h="646851">
                <a:tc>
                  <a:txBody>
                    <a:bodyPr/>
                    <a:lstStyle/>
                    <a:p>
                      <a:r>
                        <a:rPr lang="en-US" sz="1150" u="none" kern="1200" dirty="0"/>
                        <a:t>Property </a:t>
                      </a:r>
                    </a:p>
                    <a:p>
                      <a:r>
                        <a:rPr lang="en-US" sz="1150" u="none" kern="1200" dirty="0"/>
                        <a:t>Damage/Value</a:t>
                      </a:r>
                      <a:endParaRPr lang="en-US" sz="1150" u="none" kern="1200" dirty="0">
                        <a:solidFill>
                          <a:schemeClr val="tx1"/>
                        </a:solidFill>
                        <a:latin typeface="+mn-lt"/>
                        <a:ea typeface="+mn-ea"/>
                        <a:cs typeface="Calibri"/>
                      </a:endParaRPr>
                    </a:p>
                  </a:txBody>
                  <a:tcPr/>
                </a:tc>
                <a:tc>
                  <a:txBody>
                    <a:bodyPr/>
                    <a:lstStyle/>
                    <a:p>
                      <a:pPr marL="171450" indent="-171450">
                        <a:buFont typeface="Arial" panose="020B0604020202020204" pitchFamily="34" charset="0"/>
                        <a:buChar char="•"/>
                      </a:pPr>
                      <a:r>
                        <a:rPr lang="en-US" sz="1150" kern="1200" dirty="0"/>
                        <a:t>Total value of flood damage</a:t>
                      </a:r>
                    </a:p>
                    <a:p>
                      <a:pPr marL="171450" indent="-171450">
                        <a:buFont typeface="Arial" panose="020B0604020202020204" pitchFamily="34" charset="0"/>
                        <a:buChar char="•"/>
                      </a:pPr>
                      <a:r>
                        <a:rPr lang="en-US" sz="1150" kern="1200" dirty="0"/>
                        <a:t># of properties w/ reduced erosion due to habitat</a:t>
                      </a:r>
                    </a:p>
                    <a:p>
                      <a:pPr marL="171450" indent="-171450">
                        <a:buFont typeface="Arial" panose="020B0604020202020204" pitchFamily="34" charset="0"/>
                        <a:buChar char="•"/>
                      </a:pPr>
                      <a:r>
                        <a:rPr lang="en-US" sz="1150" kern="1200" dirty="0"/>
                        <a:t>Lifetime cost difference of hard vs. living shoreline</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1186889314"/>
                  </a:ext>
                </a:extLst>
              </a:tr>
              <a:tr h="463177">
                <a:tc>
                  <a:txBody>
                    <a:bodyPr/>
                    <a:lstStyle/>
                    <a:p>
                      <a:r>
                        <a:rPr lang="en-US" sz="1150" u="none" kern="1200" dirty="0"/>
                        <a:t>Culture </a:t>
                      </a:r>
                      <a:endParaRPr lang="en-US" sz="1150" u="none" kern="1200" dirty="0">
                        <a:solidFill>
                          <a:schemeClr val="tx1"/>
                        </a:solidFill>
                        <a:latin typeface="+mn-lt"/>
                        <a:ea typeface="+mn-ea"/>
                        <a:cs typeface="Calibri"/>
                      </a:endParaRPr>
                    </a:p>
                  </a:txBody>
                  <a:tcPr/>
                </a:tc>
                <a:tc>
                  <a:txBody>
                    <a:bodyPr/>
                    <a:lstStyle/>
                    <a:p>
                      <a:pPr marL="171450" indent="-171450">
                        <a:buFont typeface="Arial" panose="020B0604020202020204" pitchFamily="34" charset="0"/>
                        <a:buChar char="•"/>
                      </a:pPr>
                      <a:r>
                        <a:rPr lang="en-US" sz="1150" kern="1200" dirty="0"/>
                        <a:t># of local restaurants selling local/farmed seafood (oysters)</a:t>
                      </a:r>
                      <a:endParaRPr lang="en-US" sz="1150" kern="1200" dirty="0">
                        <a:solidFill>
                          <a:schemeClr val="tx1"/>
                        </a:solidFill>
                        <a:latin typeface="+mn-lt"/>
                        <a:ea typeface="+mn-ea"/>
                        <a:cs typeface="Calibri"/>
                      </a:endParaRPr>
                    </a:p>
                  </a:txBody>
                  <a:tcPr/>
                </a:tc>
                <a:extLst>
                  <a:ext uri="{0D108BD9-81ED-4DB2-BD59-A6C34878D82A}">
                    <a16:rowId xmlns:a16="http://schemas.microsoft.com/office/drawing/2014/main" val="2469040757"/>
                  </a:ext>
                </a:extLst>
              </a:tr>
            </a:tbl>
          </a:graphicData>
        </a:graphic>
      </p:graphicFrame>
      <p:sp>
        <p:nvSpPr>
          <p:cNvPr id="22" name="object 16">
            <a:extLst>
              <a:ext uri="{FF2B5EF4-FFF2-40B4-BE49-F238E27FC236}">
                <a16:creationId xmlns:a16="http://schemas.microsoft.com/office/drawing/2014/main" id="{E8AC7EFA-328F-4F4F-8C33-4CDF9F88DCFD}"/>
              </a:ext>
            </a:extLst>
          </p:cNvPr>
          <p:cNvSpPr txBox="1"/>
          <p:nvPr/>
        </p:nvSpPr>
        <p:spPr>
          <a:xfrm>
            <a:off x="286193" y="3878227"/>
            <a:ext cx="7274468" cy="827791"/>
          </a:xfrm>
          <a:prstGeom prst="rect">
            <a:avLst/>
          </a:prstGeom>
        </p:spPr>
        <p:txBody>
          <a:bodyPr vert="horz" wrap="square" lIns="0" tIns="50165" rIns="0" bIns="0" rtlCol="0">
            <a:spAutoFit/>
          </a:bodyPr>
          <a:lstStyle/>
          <a:p>
            <a:pPr marL="12700">
              <a:lnSpc>
                <a:spcPct val="100000"/>
              </a:lnSpc>
              <a:spcBef>
                <a:spcPts val="395"/>
              </a:spcBef>
            </a:pPr>
            <a:r>
              <a:rPr lang="en-US" sz="1600" b="1" spc="-15" dirty="0">
                <a:latin typeface="Calibri"/>
                <a:cs typeface="Calibri"/>
              </a:rPr>
              <a:t>Metrics</a:t>
            </a:r>
            <a:br>
              <a:rPr lang="en-US" sz="1150" b="1" spc="-15" dirty="0">
                <a:latin typeface="Calibri"/>
                <a:cs typeface="Calibri"/>
              </a:rPr>
            </a:br>
            <a:r>
              <a:rPr lang="en-US" sz="1150" dirty="0">
                <a:cs typeface="Calibri"/>
              </a:rPr>
              <a:t>The results of a preliminary literature review and stakeholder workshops include a list of metrics that measure the dominant outcomes (e.g. outcomes that matter most to people). Stakeholders described many of these metrics as feasible to measure on NERRS sites and attributable to oyster reef restoration.</a:t>
            </a:r>
            <a:endParaRPr lang="en-US" sz="1150" dirty="0">
              <a:latin typeface="Calibri"/>
              <a:cs typeface="Calibri"/>
            </a:endParaRPr>
          </a:p>
        </p:txBody>
      </p:sp>
      <p:sp>
        <p:nvSpPr>
          <p:cNvPr id="3" name="object 3"/>
          <p:cNvSpPr txBox="1"/>
          <p:nvPr/>
        </p:nvSpPr>
        <p:spPr>
          <a:xfrm>
            <a:off x="228600" y="8212408"/>
            <a:ext cx="7315200" cy="1262525"/>
          </a:xfrm>
          <a:prstGeom prst="rect">
            <a:avLst/>
          </a:prstGeom>
          <a:ln w="12192">
            <a:solidFill>
              <a:srgbClr val="41709C"/>
            </a:solidFill>
          </a:ln>
        </p:spPr>
        <p:txBody>
          <a:bodyPr vert="horz" wrap="square" lIns="0" tIns="38735" rIns="0" bIns="0" rtlCol="0">
            <a:spAutoFit/>
          </a:bodyPr>
          <a:lstStyle/>
          <a:p>
            <a:pPr marL="91440">
              <a:lnSpc>
                <a:spcPct val="100000"/>
              </a:lnSpc>
              <a:spcBef>
                <a:spcPts val="305"/>
              </a:spcBef>
            </a:pPr>
            <a:r>
              <a:rPr sz="1600" b="1" spc="-15" dirty="0">
                <a:latin typeface="Calibri"/>
                <a:cs typeface="Calibri"/>
              </a:rPr>
              <a:t>References</a:t>
            </a:r>
            <a:endParaRPr lang="en-US" sz="1600" b="1" spc="-15" dirty="0">
              <a:latin typeface="Calibri"/>
              <a:cs typeface="Calibri"/>
            </a:endParaRPr>
          </a:p>
          <a:p>
            <a:pPr marL="91440">
              <a:lnSpc>
                <a:spcPct val="100000"/>
              </a:lnSpc>
              <a:spcBef>
                <a:spcPts val="305"/>
              </a:spcBef>
            </a:pPr>
            <a:r>
              <a:rPr lang="en-US" sz="800" spc="-5" dirty="0">
                <a:cs typeface="Calibri"/>
              </a:rPr>
              <a:t>Mason, Sara, Lydia Olander, and Katie Warnell. 2018. “Ecosystem Services Conceptual Model Application: NOAA and NERRS Salt Marsh Habitat Restoration.” National Ecosystem Services Partnership Conceptual Model Series No. 3. Durham, NC: Duke University, Nicholas Institute for Environmental Policy Solutions. </a:t>
            </a:r>
            <a:r>
              <a:rPr lang="en-US" sz="800" spc="-5" dirty="0">
                <a:cs typeface="Calibri"/>
                <a:hlinkClick r:id="rId3"/>
              </a:rPr>
              <a:t>https://nicholasinstitute.duke.edu/conceptual-model-series</a:t>
            </a:r>
            <a:r>
              <a:rPr lang="en-US" sz="800" spc="-5" dirty="0">
                <a:cs typeface="Calibri"/>
              </a:rPr>
              <a:t>.</a:t>
            </a:r>
            <a:endParaRPr lang="en-US" sz="800" spc="-5" dirty="0">
              <a:latin typeface="Calibri"/>
              <a:cs typeface="Calibri"/>
            </a:endParaRPr>
          </a:p>
          <a:p>
            <a:pPr marL="91440">
              <a:lnSpc>
                <a:spcPct val="100000"/>
              </a:lnSpc>
              <a:spcBef>
                <a:spcPts val="305"/>
              </a:spcBef>
            </a:pPr>
            <a:r>
              <a:rPr lang="en-US" sz="800" spc="-5" dirty="0">
                <a:cs typeface="Calibri"/>
              </a:rPr>
              <a:t>Olander, Lydia, Sara Mason, Katie Warnell, and Heather </a:t>
            </a:r>
            <a:r>
              <a:rPr lang="en-US" sz="800" spc="-5" dirty="0" err="1">
                <a:cs typeface="Calibri"/>
              </a:rPr>
              <a:t>Tallis</a:t>
            </a:r>
            <a:r>
              <a:rPr lang="en-US" sz="800" spc="-5" dirty="0">
                <a:cs typeface="Calibri"/>
              </a:rPr>
              <a:t>. 2018. Building Ecosystem Services Conceptual Models. National Ecosystem Services Partnership Conceptual Model Series No. 1. Durham, NC: Duke University, Nicholas Institute for Environmental Policy Solutions. </a:t>
            </a:r>
            <a:r>
              <a:rPr lang="en-US" sz="800" spc="-5" dirty="0">
                <a:cs typeface="Calibri"/>
                <a:hlinkClick r:id="rId3"/>
              </a:rPr>
              <a:t>https://nicholasinstitute.duke.edu/conceptual-model-series</a:t>
            </a:r>
            <a:r>
              <a:rPr lang="en-US" sz="800" spc="-5" dirty="0">
                <a:cs typeface="Calibri"/>
              </a:rPr>
              <a:t>.</a:t>
            </a:r>
          </a:p>
          <a:p>
            <a:pPr marL="91440">
              <a:lnSpc>
                <a:spcPct val="100000"/>
              </a:lnSpc>
              <a:spcBef>
                <a:spcPts val="305"/>
              </a:spcBef>
            </a:pPr>
            <a:r>
              <a:rPr lang="en-US" sz="800" spc="-5" dirty="0">
                <a:cs typeface="Calibri"/>
              </a:rPr>
              <a:t>Office for Coastal Management, National Estuarine Research Reserve System. 2018. “Exploring Applications of Ecosystem Services Conceptual Models for Coastal Habitats.” Factsheet. </a:t>
            </a:r>
            <a:r>
              <a:rPr lang="en-US" sz="800" spc="-5" dirty="0">
                <a:cs typeface="Calibri"/>
                <a:hlinkClick r:id="rId4"/>
              </a:rPr>
              <a:t>http://nerrssciencecollaborative.org/project/Olander18</a:t>
            </a:r>
            <a:endParaRPr lang="en-US" sz="800" spc="-5" dirty="0">
              <a:cs typeface="Calibri"/>
            </a:endParaRPr>
          </a:p>
        </p:txBody>
      </p:sp>
      <p:sp>
        <p:nvSpPr>
          <p:cNvPr id="20" name="object 5">
            <a:extLst>
              <a:ext uri="{FF2B5EF4-FFF2-40B4-BE49-F238E27FC236}">
                <a16:creationId xmlns:a16="http://schemas.microsoft.com/office/drawing/2014/main" id="{7C43D9F4-3670-45A0-90F7-9B015BBB0A06}"/>
              </a:ext>
            </a:extLst>
          </p:cNvPr>
          <p:cNvSpPr/>
          <p:nvPr/>
        </p:nvSpPr>
        <p:spPr>
          <a:xfrm>
            <a:off x="231232" y="3911765"/>
            <a:ext cx="7312568" cy="854882"/>
          </a:xfrm>
          <a:custGeom>
            <a:avLst/>
            <a:gdLst/>
            <a:ahLst/>
            <a:cxnLst/>
            <a:rect l="l" t="t" r="r" b="b"/>
            <a:pathLst>
              <a:path w="7309484" h="1882139">
                <a:moveTo>
                  <a:pt x="0" y="1882139"/>
                </a:moveTo>
                <a:lnTo>
                  <a:pt x="7309104" y="1882139"/>
                </a:lnTo>
                <a:lnTo>
                  <a:pt x="7309104" y="0"/>
                </a:lnTo>
                <a:lnTo>
                  <a:pt x="0" y="0"/>
                </a:lnTo>
                <a:lnTo>
                  <a:pt x="0" y="1882139"/>
                </a:lnTo>
                <a:close/>
              </a:path>
            </a:pathLst>
          </a:custGeom>
          <a:ln w="12192">
            <a:solidFill>
              <a:srgbClr val="41709C"/>
            </a:solidFill>
          </a:ln>
        </p:spPr>
        <p:txBody>
          <a:bodyPr wrap="square" lIns="0" tIns="0" rIns="0" bIns="0" rtlCol="0"/>
          <a:lstStyle/>
          <a:p>
            <a:endParaRPr/>
          </a:p>
        </p:txBody>
      </p:sp>
      <p:sp>
        <p:nvSpPr>
          <p:cNvPr id="8" name="TextBox 7">
            <a:extLst>
              <a:ext uri="{FF2B5EF4-FFF2-40B4-BE49-F238E27FC236}">
                <a16:creationId xmlns:a16="http://schemas.microsoft.com/office/drawing/2014/main" id="{5F0874DC-7B41-4ECD-A3FF-0FF56EB8FF53}"/>
              </a:ext>
            </a:extLst>
          </p:cNvPr>
          <p:cNvSpPr txBox="1"/>
          <p:nvPr/>
        </p:nvSpPr>
        <p:spPr>
          <a:xfrm>
            <a:off x="6246748" y="6326868"/>
            <a:ext cx="1525652" cy="646331"/>
          </a:xfrm>
          <a:prstGeom prst="rect">
            <a:avLst/>
          </a:prstGeom>
          <a:noFill/>
        </p:spPr>
        <p:txBody>
          <a:bodyPr wrap="square" rtlCol="0">
            <a:spAutoFit/>
          </a:bodyPr>
          <a:lstStyle/>
          <a:p>
            <a:pPr algn="ctr"/>
            <a:r>
              <a:rPr lang="en-US" sz="1200" i="1" dirty="0"/>
              <a:t>Point your phone’s camera here for more information!</a:t>
            </a:r>
          </a:p>
        </p:txBody>
      </p:sp>
      <mc:AlternateContent xmlns:mc="http://schemas.openxmlformats.org/markup-compatibility/2006">
        <mc:Choice xmlns:p14="http://schemas.microsoft.com/office/powerpoint/2010/main" Requires="p14">
          <p:contentPart p14:bwMode="auto" r:id="rId5">
            <p14:nvContentPartPr>
              <p14:cNvPr id="40" name="Ink 39">
                <a:extLst>
                  <a:ext uri="{FF2B5EF4-FFF2-40B4-BE49-F238E27FC236}">
                    <a16:creationId xmlns:a16="http://schemas.microsoft.com/office/drawing/2014/main" id="{8055AC0D-7D47-4746-B0A7-A560468AF91D}"/>
                  </a:ext>
                </a:extLst>
              </p14:cNvPr>
              <p14:cNvContentPartPr/>
              <p14:nvPr/>
            </p14:nvContentPartPr>
            <p14:xfrm rot="21356674">
              <a:off x="6936986" y="7081474"/>
              <a:ext cx="433839" cy="825142"/>
            </p14:xfrm>
          </p:contentPart>
        </mc:Choice>
        <mc:Fallback>
          <p:pic>
            <p:nvPicPr>
              <p:cNvPr id="40" name="Ink 39">
                <a:extLst>
                  <a:ext uri="{FF2B5EF4-FFF2-40B4-BE49-F238E27FC236}">
                    <a16:creationId xmlns:a16="http://schemas.microsoft.com/office/drawing/2014/main" id="{8055AC0D-7D47-4746-B0A7-A560468AF91D}"/>
                  </a:ext>
                </a:extLst>
              </p:cNvPr>
              <p:cNvPicPr/>
              <p:nvPr/>
            </p:nvPicPr>
            <p:blipFill>
              <a:blip r:embed="rId6"/>
              <a:stretch>
                <a:fillRect/>
              </a:stretch>
            </p:blipFill>
            <p:spPr>
              <a:xfrm rot="21356674">
                <a:off x="6918984" y="7063826"/>
                <a:ext cx="469482" cy="860799"/>
              </a:xfrm>
              <a:prstGeom prst="rect">
                <a:avLst/>
              </a:prstGeom>
            </p:spPr>
          </p:pic>
        </mc:Fallback>
      </mc:AlternateContent>
      <p:pic>
        <p:nvPicPr>
          <p:cNvPr id="41" name="Picture 40">
            <a:extLst>
              <a:ext uri="{FF2B5EF4-FFF2-40B4-BE49-F238E27FC236}">
                <a16:creationId xmlns:a16="http://schemas.microsoft.com/office/drawing/2014/main" id="{C7B03F0C-B903-4298-896B-3AFFD721FC8B}"/>
              </a:ext>
            </a:extLst>
          </p:cNvPr>
          <p:cNvPicPr>
            <a:picLocks noChangeAspect="1"/>
          </p:cNvPicPr>
          <p:nvPr/>
        </p:nvPicPr>
        <p:blipFill>
          <a:blip r:embed="rId7"/>
          <a:stretch>
            <a:fillRect/>
          </a:stretch>
        </p:blipFill>
        <p:spPr>
          <a:xfrm>
            <a:off x="5886104" y="7140278"/>
            <a:ext cx="938517" cy="942597"/>
          </a:xfrm>
          <a:prstGeom prst="rect">
            <a:avLst/>
          </a:prstGeom>
        </p:spPr>
      </p:pic>
      <p:pic>
        <p:nvPicPr>
          <p:cNvPr id="45" name="Graphic 44" descr="Bubbles">
            <a:extLst>
              <a:ext uri="{FF2B5EF4-FFF2-40B4-BE49-F238E27FC236}">
                <a16:creationId xmlns:a16="http://schemas.microsoft.com/office/drawing/2014/main" id="{49C8129A-7AEB-491E-B7AE-B1B0E602EC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6036" y="5181402"/>
            <a:ext cx="453046" cy="453046"/>
          </a:xfrm>
          <a:prstGeom prst="rect">
            <a:avLst/>
          </a:prstGeom>
        </p:spPr>
      </p:pic>
      <p:pic>
        <p:nvPicPr>
          <p:cNvPr id="49" name="Graphic 48" descr="Fish">
            <a:extLst>
              <a:ext uri="{FF2B5EF4-FFF2-40B4-BE49-F238E27FC236}">
                <a16:creationId xmlns:a16="http://schemas.microsoft.com/office/drawing/2014/main" id="{AA997F7B-524E-4F30-8264-3C64A43AB2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8075" y="5552810"/>
            <a:ext cx="453046" cy="453046"/>
          </a:xfrm>
          <a:prstGeom prst="rect">
            <a:avLst/>
          </a:prstGeom>
        </p:spPr>
      </p:pic>
      <p:grpSp>
        <p:nvGrpSpPr>
          <p:cNvPr id="58" name="Group 57">
            <a:extLst>
              <a:ext uri="{FF2B5EF4-FFF2-40B4-BE49-F238E27FC236}">
                <a16:creationId xmlns:a16="http://schemas.microsoft.com/office/drawing/2014/main" id="{22A8F096-9C5C-41A6-8581-7997C0DBEE4E}"/>
              </a:ext>
            </a:extLst>
          </p:cNvPr>
          <p:cNvGrpSpPr/>
          <p:nvPr/>
        </p:nvGrpSpPr>
        <p:grpSpPr>
          <a:xfrm>
            <a:off x="1361675" y="7083768"/>
            <a:ext cx="444197" cy="486492"/>
            <a:chOff x="1247599" y="6816402"/>
            <a:chExt cx="567378" cy="609412"/>
          </a:xfrm>
        </p:grpSpPr>
        <p:pic>
          <p:nvPicPr>
            <p:cNvPr id="47" name="Graphic 46" descr="Wave">
              <a:extLst>
                <a:ext uri="{FF2B5EF4-FFF2-40B4-BE49-F238E27FC236}">
                  <a16:creationId xmlns:a16="http://schemas.microsoft.com/office/drawing/2014/main" id="{91B433B2-2A45-4A29-AFF8-64854F95443D}"/>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9123" t="70533" r="15480" b="14805"/>
            <a:stretch/>
          </p:blipFill>
          <p:spPr>
            <a:xfrm>
              <a:off x="1247599" y="7299860"/>
              <a:ext cx="561803" cy="125954"/>
            </a:xfrm>
            <a:prstGeom prst="rect">
              <a:avLst/>
            </a:prstGeom>
          </p:spPr>
        </p:pic>
        <p:pic>
          <p:nvPicPr>
            <p:cNvPr id="51" name="Graphic 50" descr="House">
              <a:extLst>
                <a:ext uri="{FF2B5EF4-FFF2-40B4-BE49-F238E27FC236}">
                  <a16:creationId xmlns:a16="http://schemas.microsoft.com/office/drawing/2014/main" id="{71B28560-1BBA-472F-A153-77A501282D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47599" y="6816402"/>
              <a:ext cx="567378" cy="567378"/>
            </a:xfrm>
            <a:prstGeom prst="rect">
              <a:avLst/>
            </a:prstGeom>
          </p:spPr>
        </p:pic>
      </p:grpSp>
      <p:pic>
        <p:nvPicPr>
          <p:cNvPr id="55" name="Graphic 54" descr="Open hand with plant">
            <a:extLst>
              <a:ext uri="{FF2B5EF4-FFF2-40B4-BE49-F238E27FC236}">
                <a16:creationId xmlns:a16="http://schemas.microsoft.com/office/drawing/2014/main" id="{116636E3-DA72-4158-AD60-50D72679DF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20275" y="5897476"/>
            <a:ext cx="492128" cy="492128"/>
          </a:xfrm>
          <a:prstGeom prst="rect">
            <a:avLst/>
          </a:prstGeom>
        </p:spPr>
      </p:pic>
      <p:pic>
        <p:nvPicPr>
          <p:cNvPr id="57" name="Graphic 56" descr="Microscope">
            <a:extLst>
              <a:ext uri="{FF2B5EF4-FFF2-40B4-BE49-F238E27FC236}">
                <a16:creationId xmlns:a16="http://schemas.microsoft.com/office/drawing/2014/main" id="{59E9E86D-9CED-4D55-98CA-649F09FCF7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03597" y="6446133"/>
            <a:ext cx="525485" cy="528738"/>
          </a:xfrm>
          <a:prstGeom prst="rect">
            <a:avLst/>
          </a:prstGeom>
        </p:spPr>
      </p:pic>
      <p:pic>
        <p:nvPicPr>
          <p:cNvPr id="60" name="Graphic 59" descr="Cheers">
            <a:extLst>
              <a:ext uri="{FF2B5EF4-FFF2-40B4-BE49-F238E27FC236}">
                <a16:creationId xmlns:a16="http://schemas.microsoft.com/office/drawing/2014/main" id="{777666B4-44A3-4685-AA2A-C9299723553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44240" y="7681631"/>
            <a:ext cx="444197" cy="4441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TotalTime>
  <Words>697</Words>
  <Application>Microsoft Office PowerPoint</Application>
  <PresentationFormat>Custom</PresentationFormat>
  <Paragraphs>59</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Courier New</vt:lpstr>
      <vt:lpstr>Symbol</vt:lpstr>
      <vt:lpstr>Office Theme</vt:lpstr>
      <vt:lpstr>Ecosystem Services Concept Models for the NERRS </vt:lpstr>
      <vt:lpstr>Materials and Metrics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Warnell</dc:creator>
  <cp:lastModifiedBy>natalie rodriguez</cp:lastModifiedBy>
  <cp:revision>55</cp:revision>
  <cp:lastPrinted>2019-06-12T16:46:20Z</cp:lastPrinted>
  <dcterms:created xsi:type="dcterms:W3CDTF">2019-06-12T13:33:27Z</dcterms:created>
  <dcterms:modified xsi:type="dcterms:W3CDTF">2019-07-25T18:43:56Z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2018-10-18T00:00:00Z</vt:filetime>
  </property>
  <property fmtid="{D5CDD505-2E9C-101B-9397-08002B2CF9AE}" pid="3" name="Creator">
    <vt:lpwstr>Microsoft® PowerPoint® 2016</vt:lpwstr>
  </property>
  <property fmtid="{D5CDD505-2E9C-101B-9397-08002B2CF9AE}" pid="4" name="LastSaved">
    <vt:filetime>2019-06-12T00:00:00Z</vt:filetime>
  </property>
</Properties>
</file>