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71" d="100"/>
          <a:sy n="71" d="100"/>
        </p:scale>
        <p:origin x="79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1CD6C-830D-4D17-84AD-9F65CAC955D7}" type="datetimeFigureOut">
              <a:rPr lang="en-US" smtClean="0"/>
              <a:t>11/6/19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7A6FA-6F30-45CA-BAD0-EC816FE353D3}" type="slidenum">
              <a:rPr lang="en-US" smtClean="0"/>
              <a:t>‹#›</a:t>
            </a:fld>
            <a:endParaRPr lang="en-US"/>
          </a:p>
        </p:txBody>
      </p:sp>
    </p:spTree>
    <p:extLst>
      <p:ext uri="{BB962C8B-B14F-4D97-AF65-F5344CB8AC3E}">
        <p14:creationId xmlns:p14="http://schemas.microsoft.com/office/powerpoint/2010/main" val="167345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Fisheries businesses are an important economic and cultural component of Alaska’s coastal communities that are affected by a rapidly changing environment. During this lunchtime workshop, professionals will share expertise on climate impacts to fisheries, business strategic planning, and additional resources for businesses to improve resilience to change. The goal of the Alaska Fisheries Resilience Index is to strengthen local fishery related businesses in order to buoy coastal communities in the face of natural hazards and disasters. </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1</a:t>
            </a:fld>
            <a:endParaRPr lang="en-US"/>
          </a:p>
        </p:txBody>
      </p:sp>
    </p:spTree>
    <p:extLst>
      <p:ext uri="{BB962C8B-B14F-4D97-AF65-F5344CB8AC3E}">
        <p14:creationId xmlns:p14="http://schemas.microsoft.com/office/powerpoint/2010/main" val="247497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Lunch service and welcome and introduction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r>
              <a:rPr lang="en-US" sz="1200" kern="1200" dirty="0">
                <a:solidFill>
                  <a:schemeClr val="tx1"/>
                </a:solidFill>
                <a:effectLst/>
                <a:latin typeface="+mn-lt"/>
                <a:ea typeface="+mn-ea"/>
                <a:cs typeface="+mn-cs"/>
              </a:rPr>
              <a:t>: Participants will know who is in the room and who the host, facilitator. </a:t>
            </a:r>
          </a:p>
          <a:p>
            <a:r>
              <a:rPr lang="en-US" sz="1200" i="1" kern="1200" dirty="0">
                <a:solidFill>
                  <a:schemeClr val="tx1"/>
                </a:solidFill>
                <a:effectLst/>
                <a:latin typeface="+mn-lt"/>
                <a:ea typeface="+mn-ea"/>
                <a:cs typeface="+mn-cs"/>
              </a:rPr>
              <a:t>Activities: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Participants are served lunch/refreshments</a:t>
            </a:r>
          </a:p>
          <a:p>
            <a:pPr lvl="0"/>
            <a:r>
              <a:rPr lang="en-US" sz="1200" kern="1200" dirty="0">
                <a:solidFill>
                  <a:schemeClr val="tx1"/>
                </a:solidFill>
                <a:effectLst/>
                <a:latin typeface="+mn-lt"/>
                <a:ea typeface="+mn-ea"/>
                <a:cs typeface="+mn-cs"/>
              </a:rPr>
              <a:t>Welcome the participants, state your name and what is planned for the meeting.</a:t>
            </a:r>
          </a:p>
          <a:p>
            <a:pPr lvl="0"/>
            <a:r>
              <a:rPr lang="en-US" sz="1200" kern="1200" dirty="0">
                <a:solidFill>
                  <a:schemeClr val="tx1"/>
                </a:solidFill>
                <a:effectLst/>
                <a:latin typeface="+mn-lt"/>
                <a:ea typeface="+mn-ea"/>
                <a:cs typeface="+mn-cs"/>
              </a:rPr>
              <a:t>Go around the room and ask participants to introduce themselves with their name and affiliation.</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2</a:t>
            </a:fld>
            <a:endParaRPr lang="en-US"/>
          </a:p>
        </p:txBody>
      </p:sp>
    </p:spTree>
    <p:extLst>
      <p:ext uri="{BB962C8B-B14F-4D97-AF65-F5344CB8AC3E}">
        <p14:creationId xmlns:p14="http://schemas.microsoft.com/office/powerpoint/2010/main" val="2512623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 Fisherman Must Be Resilient: Local Stories of Adaptation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recognize potential fisheries climate stressors and impacts and are aware of recent/local adaptation or mitigation practices.</a:t>
            </a: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 examples of climate stressors and innovation in Alaska fisheries businesses adapting to climate change through storytelling, video, slideshow, etc. (15 min)</a:t>
            </a:r>
          </a:p>
          <a:p>
            <a:pPr lvl="0"/>
            <a:r>
              <a:rPr lang="en-US" sz="1200" kern="1200" dirty="0">
                <a:solidFill>
                  <a:schemeClr val="tx1"/>
                </a:solidFill>
                <a:effectLst/>
                <a:latin typeface="+mn-lt"/>
                <a:ea typeface="+mn-ea"/>
                <a:cs typeface="+mn-cs"/>
              </a:rPr>
              <a:t>Table group discussion on fisheries adaptations (5 min)</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3</a:t>
            </a:fld>
            <a:endParaRPr lang="en-US"/>
          </a:p>
        </p:txBody>
      </p:sp>
    </p:spTree>
    <p:extLst>
      <p:ext uri="{BB962C8B-B14F-4D97-AF65-F5344CB8AC3E}">
        <p14:creationId xmlns:p14="http://schemas.microsoft.com/office/powerpoint/2010/main" val="221737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 Fisherman Must Be Resilient: Local Stories of Adaptation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recognize potential fisheries climate stressors and impacts and are aware of recent/local adaptation or mitigation practices.</a:t>
            </a: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 examples of climate stressors and innovation in Alaska fisheries businesses adapting to climate change through storytelling, video, slideshow, etc. (15 min)</a:t>
            </a:r>
          </a:p>
          <a:p>
            <a:pPr lvl="0"/>
            <a:r>
              <a:rPr lang="en-US" sz="1200" kern="1200" dirty="0">
                <a:solidFill>
                  <a:schemeClr val="tx1"/>
                </a:solidFill>
                <a:effectLst/>
                <a:latin typeface="+mn-lt"/>
                <a:ea typeface="+mn-ea"/>
                <a:cs typeface="+mn-cs"/>
              </a:rPr>
              <a:t>Table group discussion on fisheries adaptations (5 min)</a:t>
            </a:r>
          </a:p>
          <a:p>
            <a:endParaRPr lang="en-US" dirty="0"/>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4</a:t>
            </a:fld>
            <a:endParaRPr lang="en-US"/>
          </a:p>
        </p:txBody>
      </p:sp>
    </p:spTree>
    <p:extLst>
      <p:ext uri="{BB962C8B-B14F-4D97-AF65-F5344CB8AC3E}">
        <p14:creationId xmlns:p14="http://schemas.microsoft.com/office/powerpoint/2010/main" val="2345732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Presentation: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Why the Alaska FRI Business Self Assessment?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understand the purpose and background of the AK FRI and gain experience using the AK FRI for local issues</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Presentation of local climate science and impacts (5 min)</a:t>
            </a:r>
          </a:p>
          <a:p>
            <a:pPr lvl="0"/>
            <a:r>
              <a:rPr lang="en-US" sz="1200" kern="1200" dirty="0">
                <a:solidFill>
                  <a:schemeClr val="tx1"/>
                </a:solidFill>
                <a:effectLst/>
                <a:latin typeface="+mn-lt"/>
                <a:ea typeface="+mn-ea"/>
                <a:cs typeface="+mn-cs"/>
              </a:rPr>
              <a:t>Presentation of background and structure of AK FRI (5 min)</a:t>
            </a:r>
          </a:p>
          <a:p>
            <a:pPr lvl="0"/>
            <a:r>
              <a:rPr lang="en-US" sz="1200" kern="1200" dirty="0">
                <a:solidFill>
                  <a:schemeClr val="tx1"/>
                </a:solidFill>
                <a:effectLst/>
                <a:latin typeface="+mn-lt"/>
                <a:ea typeface="+mn-ea"/>
                <a:cs typeface="+mn-cs"/>
              </a:rPr>
              <a:t>Individual practice/Table group discussion on using the AK FRI (10 min)</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5</a:t>
            </a:fld>
            <a:endParaRPr lang="en-US"/>
          </a:p>
        </p:txBody>
      </p:sp>
    </p:spTree>
    <p:extLst>
      <p:ext uri="{BB962C8B-B14F-4D97-AF65-F5344CB8AC3E}">
        <p14:creationId xmlns:p14="http://schemas.microsoft.com/office/powerpoint/2010/main" val="3521322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Presentation: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Why the Alaska FRI Business Self Assessment?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understand the purpose and background of the AK FRI and gain experience using the AK FRI for local issues</a:t>
            </a:r>
          </a:p>
          <a:p>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Presentation of local climate science and impacts (5 min)</a:t>
            </a:r>
          </a:p>
          <a:p>
            <a:pPr lvl="0"/>
            <a:r>
              <a:rPr lang="en-US" sz="1200" kern="1200" dirty="0">
                <a:solidFill>
                  <a:schemeClr val="tx1"/>
                </a:solidFill>
                <a:effectLst/>
                <a:latin typeface="+mn-lt"/>
                <a:ea typeface="+mn-ea"/>
                <a:cs typeface="+mn-cs"/>
              </a:rPr>
              <a:t>Presentation of background and structure of AK FRI (5 min)</a:t>
            </a:r>
          </a:p>
          <a:p>
            <a:pPr lvl="0"/>
            <a:r>
              <a:rPr lang="en-US" sz="1200" kern="1200" dirty="0">
                <a:solidFill>
                  <a:schemeClr val="tx1"/>
                </a:solidFill>
                <a:effectLst/>
                <a:latin typeface="+mn-lt"/>
                <a:ea typeface="+mn-ea"/>
                <a:cs typeface="+mn-cs"/>
              </a:rPr>
              <a:t>Individual practice/Table group discussion on using the AK FRI (10 min)</a:t>
            </a:r>
          </a:p>
          <a:p>
            <a:endParaRPr lang="en-US" dirty="0"/>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6</a:t>
            </a:fld>
            <a:endParaRPr lang="en-US"/>
          </a:p>
        </p:txBody>
      </p:sp>
    </p:spTree>
    <p:extLst>
      <p:ext uri="{BB962C8B-B14F-4D97-AF65-F5344CB8AC3E}">
        <p14:creationId xmlns:p14="http://schemas.microsoft.com/office/powerpoint/2010/main" val="3997657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Presentation: Tools to Support the Fishing Community</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are aware of local and state-wide tools to improve resilience and connect resilience indicators to tools. </a:t>
            </a: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Presentation on specific resources and information highlighted in AK FRI (10 min) </a:t>
            </a:r>
          </a:p>
          <a:p>
            <a:pPr lvl="0"/>
            <a:r>
              <a:rPr lang="en-US" sz="1200" kern="1200" dirty="0">
                <a:solidFill>
                  <a:schemeClr val="tx1"/>
                </a:solidFill>
                <a:effectLst/>
                <a:latin typeface="+mn-lt"/>
                <a:ea typeface="+mn-ea"/>
                <a:cs typeface="+mn-cs"/>
              </a:rPr>
              <a:t>Report out on areas to improve resilience and what tools participants might follow up with (10 min)</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7</a:t>
            </a:fld>
            <a:endParaRPr lang="en-US"/>
          </a:p>
        </p:txBody>
      </p:sp>
    </p:spTree>
    <p:extLst>
      <p:ext uri="{BB962C8B-B14F-4D97-AF65-F5344CB8AC3E}">
        <p14:creationId xmlns:p14="http://schemas.microsoft.com/office/powerpoint/2010/main" val="2447154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Presentation: Tools to Support the Fishing Community</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Participants are aware of local and state-wide tools to improve resilience and connect resilience indicators to tools. </a:t>
            </a: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Presentation on specific resources and information highlighted in AK FRI (10 min) </a:t>
            </a:r>
          </a:p>
          <a:p>
            <a:pPr lvl="0"/>
            <a:r>
              <a:rPr lang="en-US" sz="1200" kern="1200" dirty="0">
                <a:solidFill>
                  <a:schemeClr val="tx1"/>
                </a:solidFill>
                <a:effectLst/>
                <a:latin typeface="+mn-lt"/>
                <a:ea typeface="+mn-ea"/>
                <a:cs typeface="+mn-cs"/>
              </a:rPr>
              <a:t>Report out on areas to improve resilience and what tools participants might follow up with (10 min)</a:t>
            </a:r>
          </a:p>
          <a:p>
            <a:endParaRPr lang="en-US" dirty="0"/>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8</a:t>
            </a:fld>
            <a:endParaRPr lang="en-US"/>
          </a:p>
        </p:txBody>
      </p:sp>
    </p:spTree>
    <p:extLst>
      <p:ext uri="{BB962C8B-B14F-4D97-AF65-F5344CB8AC3E}">
        <p14:creationId xmlns:p14="http://schemas.microsoft.com/office/powerpoint/2010/main" val="1143241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Wrap up and Evaluation</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Objective: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participants, provide contact info for future engagement and request feedback on additional information, skills, and capacity needs to assist fisheries businesses. </a:t>
            </a:r>
          </a:p>
          <a:p>
            <a:r>
              <a:rPr lang="en-US" sz="1200" i="1" kern="1200" dirty="0">
                <a:solidFill>
                  <a:schemeClr val="tx1"/>
                </a:solidFill>
                <a:effectLst/>
                <a:latin typeface="+mn-lt"/>
                <a:ea typeface="+mn-ea"/>
                <a:cs typeface="+mn-cs"/>
              </a:rPr>
              <a:t>Activities: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Administer event evaluation and collect, providing additional resources and contact info at exit</a:t>
            </a:r>
          </a:p>
          <a:p>
            <a:endParaRPr lang="en-US" dirty="0"/>
          </a:p>
        </p:txBody>
      </p:sp>
      <p:sp>
        <p:nvSpPr>
          <p:cNvPr id="4" name="Slide Number Placeholder 3"/>
          <p:cNvSpPr>
            <a:spLocks noGrp="1"/>
          </p:cNvSpPr>
          <p:nvPr>
            <p:ph type="sldNum" sz="quarter" idx="5"/>
          </p:nvPr>
        </p:nvSpPr>
        <p:spPr/>
        <p:txBody>
          <a:bodyPr/>
          <a:lstStyle/>
          <a:p>
            <a:fld id="{E1C7A6FA-6F30-45CA-BAD0-EC816FE353D3}" type="slidenum">
              <a:rPr lang="en-US" smtClean="0"/>
              <a:t>9</a:t>
            </a:fld>
            <a:endParaRPr lang="en-US"/>
          </a:p>
        </p:txBody>
      </p:sp>
    </p:spTree>
    <p:extLst>
      <p:ext uri="{BB962C8B-B14F-4D97-AF65-F5344CB8AC3E}">
        <p14:creationId xmlns:p14="http://schemas.microsoft.com/office/powerpoint/2010/main" val="1356197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10AC1-3A14-46F9-9FED-64701A50BE98}"/>
              </a:ext>
            </a:extLst>
          </p:cNvPr>
          <p:cNvSpPr>
            <a:spLocks noGrp="1"/>
          </p:cNvSpPr>
          <p:nvPr>
            <p:ph type="ctrTitle"/>
          </p:nvPr>
        </p:nvSpPr>
        <p:spPr>
          <a:xfrm>
            <a:off x="1524000" y="1122363"/>
            <a:ext cx="9144000" cy="2387600"/>
          </a:xfrm>
        </p:spPr>
        <p:txBody>
          <a:bodyPr anchor="b"/>
          <a:lstStyle>
            <a:lvl1pPr algn="ctr">
              <a:defRPr sz="6000">
                <a:solidFill>
                  <a:srgbClr val="1F497D"/>
                </a:solidFill>
              </a:defRPr>
            </a:lvl1pPr>
          </a:lstStyle>
          <a:p>
            <a:r>
              <a:rPr lang="en-US" dirty="0"/>
              <a:t>Click to edit Master title style</a:t>
            </a:r>
          </a:p>
        </p:txBody>
      </p:sp>
      <p:sp>
        <p:nvSpPr>
          <p:cNvPr id="3" name="Subtitle 2">
            <a:extLst>
              <a:ext uri="{FF2B5EF4-FFF2-40B4-BE49-F238E27FC236}">
                <a16:creationId xmlns:a16="http://schemas.microsoft.com/office/drawing/2014/main" id="{367E0886-394A-426D-968B-3BA0EA1DB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70716C-9F81-4CE9-B122-3D9800C7A154}"/>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2B4FB14B-A899-490B-8983-F51A5A5DB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D917D-997A-4AA4-9B9C-232E129B4870}"/>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236427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1D5CA-9DC7-4C46-9BA2-42533CAC7D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699178-ACE5-47F1-9388-09E0FC463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68FCB-3CF3-40C0-8991-18A9D7C79EE4}"/>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434E6990-319E-4A1B-BC3E-19AA2FB20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9FE1E-6678-40F0-9250-5E843D9D5F9C}"/>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106779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99778-BB4A-47CF-AB7B-6012784CB5DE}"/>
              </a:ext>
            </a:extLst>
          </p:cNvPr>
          <p:cNvSpPr>
            <a:spLocks noGrp="1"/>
          </p:cNvSpPr>
          <p:nvPr>
            <p:ph type="title" orient="vert"/>
          </p:nvPr>
        </p:nvSpPr>
        <p:spPr>
          <a:xfrm>
            <a:off x="8724900" y="1600199"/>
            <a:ext cx="2628900" cy="4576763"/>
          </a:xfrm>
        </p:spPr>
        <p:txBody>
          <a:bodyPr vert="eaVert"/>
          <a:lstStyle>
            <a:lvl1pPr algn="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9D275FAE-63B8-4E63-AB9F-4E6940683688}"/>
              </a:ext>
            </a:extLst>
          </p:cNvPr>
          <p:cNvSpPr>
            <a:spLocks noGrp="1"/>
          </p:cNvSpPr>
          <p:nvPr>
            <p:ph type="body" orient="vert" idx="1"/>
          </p:nvPr>
        </p:nvSpPr>
        <p:spPr>
          <a:xfrm>
            <a:off x="838200" y="1591733"/>
            <a:ext cx="7734300" cy="458523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22136BA-39FA-42A6-B534-4217007BB4F1}"/>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D188D4D4-3108-4557-B36B-B30235947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FE373-C222-463F-8156-A80696AA8B5F}"/>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316337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F0FC00-F766-3E4E-8262-C8D98A89BB8C}"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4264258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0FC00-F766-3E4E-8262-C8D98A89BB8C}"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2939306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0FC00-F766-3E4E-8262-C8D98A89BB8C}"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287396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F0FC00-F766-3E4E-8262-C8D98A89BB8C}"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3580111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F0FC00-F766-3E4E-8262-C8D98A89BB8C}" type="datetimeFigureOut">
              <a:rPr lang="en-US" smtClean="0"/>
              <a:t>11/6/19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167924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F0FC00-F766-3E4E-8262-C8D98A89BB8C}" type="datetimeFigureOut">
              <a:rPr lang="en-US" smtClean="0"/>
              <a:t>11/6/19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1118425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0FC00-F766-3E4E-8262-C8D98A89BB8C}" type="datetimeFigureOut">
              <a:rPr lang="en-US" smtClean="0"/>
              <a:t>11/6/19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1529257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F0FC00-F766-3E4E-8262-C8D98A89BB8C}"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380147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3E5B2-F7AB-4F34-80B4-84B2647E5A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A696A0-B073-4696-B9C3-C402E391054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5C672D4-5227-4C54-8088-2C09FC8AE812}"/>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D6B16574-7734-40C4-9191-13A001734E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34C65-D69B-4757-B096-9E28082E12E8}"/>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3639240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F0FC00-F766-3E4E-8262-C8D98A89BB8C}" type="datetimeFigureOut">
              <a:rPr lang="en-US" smtClean="0"/>
              <a:t>11/6/19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1657831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0FC00-F766-3E4E-8262-C8D98A89BB8C}"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1184749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F0FC00-F766-3E4E-8262-C8D98A89BB8C}" type="datetimeFigureOut">
              <a:rPr lang="en-US" smtClean="0"/>
              <a:t>11/6/19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B4000-5BC8-1A4D-9FF4-61795DB51D75}" type="slidenum">
              <a:rPr lang="en-US" smtClean="0"/>
              <a:t>‹#›</a:t>
            </a:fld>
            <a:endParaRPr lang="en-US"/>
          </a:p>
        </p:txBody>
      </p:sp>
    </p:spTree>
    <p:extLst>
      <p:ext uri="{BB962C8B-B14F-4D97-AF65-F5344CB8AC3E}">
        <p14:creationId xmlns:p14="http://schemas.microsoft.com/office/powerpoint/2010/main" val="22005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5DB8-5387-4D7E-9C90-039A2E5EAB29}"/>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5F9BDEA-D89A-407A-A15E-AAAED5AF35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2A575-D640-493F-A6DC-4F16AB6E50B0}"/>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23DF101B-F82C-4B89-884A-CAF0FD897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DB0B9-17D0-4AFD-86CA-3B0757C888C5}"/>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120774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E630D-0A92-4E99-9945-D3D4AE9B0F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7B0CFF-DB32-4348-B6AE-491BACD484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1899A6-71C0-4CF9-BC47-F41C75319D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EF43D8-9F22-4002-90BC-AAC87B94C14E}"/>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6" name="Footer Placeholder 5">
            <a:extLst>
              <a:ext uri="{FF2B5EF4-FFF2-40B4-BE49-F238E27FC236}">
                <a16:creationId xmlns:a16="http://schemas.microsoft.com/office/drawing/2014/main" id="{D1A26E8B-E4FD-46D1-8691-7F818A77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B40B17-2E55-4A3C-8101-336D9B464578}"/>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224428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B7C52-8E9D-4755-9BFE-CFAF4F3197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BBD303-42C9-4B17-873A-18CD17FFB1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8D254-6D10-49BF-BF0B-19E48C7D97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F2ED65-6765-4B2A-96E2-62DA268CBC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0EC712-7B60-436E-AF2F-8C5E86B2C6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17119C-D227-4DC1-8E31-452F5BF0CF14}"/>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8" name="Footer Placeholder 7">
            <a:extLst>
              <a:ext uri="{FF2B5EF4-FFF2-40B4-BE49-F238E27FC236}">
                <a16:creationId xmlns:a16="http://schemas.microsoft.com/office/drawing/2014/main" id="{981958DC-2D3C-4448-9E5F-B42B8A3AE6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D0633F-22F0-43FC-A042-1B2BA38AB40D}"/>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304722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5D83-A717-42EC-8534-D5C87AC5BD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8F5924-FAC5-40F5-AFB7-BD2CEE280589}"/>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4" name="Footer Placeholder 3">
            <a:extLst>
              <a:ext uri="{FF2B5EF4-FFF2-40B4-BE49-F238E27FC236}">
                <a16:creationId xmlns:a16="http://schemas.microsoft.com/office/drawing/2014/main" id="{104B8178-7F1E-4914-AA55-84BEBDF624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1A6C97-ED9D-4F94-8299-F9A70F79B40E}"/>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403482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26110-1AE5-487A-8F6E-68BEA19BADC3}"/>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3" name="Footer Placeholder 2">
            <a:extLst>
              <a:ext uri="{FF2B5EF4-FFF2-40B4-BE49-F238E27FC236}">
                <a16:creationId xmlns:a16="http://schemas.microsoft.com/office/drawing/2014/main" id="{64BE43D8-1797-40D8-8D09-37C74306B7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8BAE-A62D-4315-BC7A-4349E6ADF123}"/>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389626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C9DD-6531-4938-A5EB-A18187AA659E}"/>
              </a:ext>
            </a:extLst>
          </p:cNvPr>
          <p:cNvSpPr>
            <a:spLocks noGrp="1"/>
          </p:cNvSpPr>
          <p:nvPr>
            <p:ph type="title"/>
          </p:nvPr>
        </p:nvSpPr>
        <p:spPr>
          <a:xfrm>
            <a:off x="839788" y="457200"/>
            <a:ext cx="3932237" cy="999067"/>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F3ADDC6-D147-4549-80FA-1E20021495AE}"/>
              </a:ext>
            </a:extLst>
          </p:cNvPr>
          <p:cNvSpPr>
            <a:spLocks noGrp="1"/>
          </p:cNvSpPr>
          <p:nvPr>
            <p:ph idx="1"/>
          </p:nvPr>
        </p:nvSpPr>
        <p:spPr>
          <a:xfrm>
            <a:off x="5183188" y="987425"/>
            <a:ext cx="6172200" cy="4873625"/>
          </a:xfrm>
        </p:spPr>
        <p:txBody>
          <a:bodyPr/>
          <a:lstStyle>
            <a:lvl1pPr>
              <a:defRPr sz="3200">
                <a:solidFill>
                  <a:schemeClr val="bg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7172AEC-EE26-4E81-9AAE-1EB7F9296C91}"/>
              </a:ext>
            </a:extLst>
          </p:cNvPr>
          <p:cNvSpPr>
            <a:spLocks noGrp="1"/>
          </p:cNvSpPr>
          <p:nvPr>
            <p:ph type="body" sz="half" idx="2"/>
          </p:nvPr>
        </p:nvSpPr>
        <p:spPr>
          <a:xfrm>
            <a:off x="839788" y="1574800"/>
            <a:ext cx="3932237" cy="4294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ABC81D-BE16-46CA-89C1-B8CE630E7CE0}"/>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6" name="Footer Placeholder 5">
            <a:extLst>
              <a:ext uri="{FF2B5EF4-FFF2-40B4-BE49-F238E27FC236}">
                <a16:creationId xmlns:a16="http://schemas.microsoft.com/office/drawing/2014/main" id="{279E0F1A-D4A7-4CDF-ACC0-CCF4725F2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C3AFCC-F084-4613-8889-DD8416AC1A31}"/>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173086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A29B-AAAC-4836-B5B9-82E22D480D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402595-AA0B-4318-AB8F-D5BF354C43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94B127-DE03-40F8-97D0-FC4B80E46F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CC4F95-7102-48E5-A786-38BF428810D7}"/>
              </a:ext>
            </a:extLst>
          </p:cNvPr>
          <p:cNvSpPr>
            <a:spLocks noGrp="1"/>
          </p:cNvSpPr>
          <p:nvPr>
            <p:ph type="dt" sz="half" idx="10"/>
          </p:nvPr>
        </p:nvSpPr>
        <p:spPr/>
        <p:txBody>
          <a:bodyPr/>
          <a:lstStyle/>
          <a:p>
            <a:fld id="{CCE0B1D5-13F7-4DAD-A2FB-F5BB90D633B0}" type="datetimeFigureOut">
              <a:rPr lang="en-US" smtClean="0"/>
              <a:t>11/6/19</a:t>
            </a:fld>
            <a:endParaRPr lang="en-US"/>
          </a:p>
        </p:txBody>
      </p:sp>
      <p:sp>
        <p:nvSpPr>
          <p:cNvPr id="6" name="Footer Placeholder 5">
            <a:extLst>
              <a:ext uri="{FF2B5EF4-FFF2-40B4-BE49-F238E27FC236}">
                <a16:creationId xmlns:a16="http://schemas.microsoft.com/office/drawing/2014/main" id="{3B4BA754-86AC-41F1-8AE3-E8819018B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5DE57-93FC-4BE1-BF26-AA7DF0B0327A}"/>
              </a:ext>
            </a:extLst>
          </p:cNvPr>
          <p:cNvSpPr>
            <a:spLocks noGrp="1"/>
          </p:cNvSpPr>
          <p:nvPr>
            <p:ph type="sldNum" sz="quarter" idx="12"/>
          </p:nvPr>
        </p:nvSpPr>
        <p:spPr/>
        <p:txBody>
          <a:bodyPr/>
          <a:lstStyle/>
          <a:p>
            <a:fld id="{9143F990-C0C7-4B18-9840-10E2752B850C}" type="slidenum">
              <a:rPr lang="en-US" smtClean="0"/>
              <a:t>‹#›</a:t>
            </a:fld>
            <a:endParaRPr lang="en-US"/>
          </a:p>
        </p:txBody>
      </p:sp>
    </p:spTree>
    <p:extLst>
      <p:ext uri="{BB962C8B-B14F-4D97-AF65-F5344CB8AC3E}">
        <p14:creationId xmlns:p14="http://schemas.microsoft.com/office/powerpoint/2010/main" val="418409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0"/>
            <a:ext cx="12192000" cy="1449528"/>
          </a:xfrm>
          <a:prstGeom prst="rect">
            <a:avLst/>
          </a:prstGeom>
          <a:solidFill>
            <a:srgbClr val="00538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E0F7CE7-48D5-4535-A014-2FB2E1A85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DD0878F-6CFE-4A94-B2DE-65F22C98B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1CBD642-C3CC-46AD-A388-5FD818392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0B1D5-13F7-4DAD-A2FB-F5BB90D633B0}" type="datetimeFigureOut">
              <a:rPr lang="en-US" smtClean="0"/>
              <a:t>11/6/19</a:t>
            </a:fld>
            <a:endParaRPr lang="en-US"/>
          </a:p>
        </p:txBody>
      </p:sp>
      <p:sp>
        <p:nvSpPr>
          <p:cNvPr id="5" name="Footer Placeholder 4">
            <a:extLst>
              <a:ext uri="{FF2B5EF4-FFF2-40B4-BE49-F238E27FC236}">
                <a16:creationId xmlns:a16="http://schemas.microsoft.com/office/drawing/2014/main" id="{9261091C-ABFF-4275-A2AF-30795E8B1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A13FCD-105C-45AB-B029-C5CD45A44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3F990-C0C7-4B18-9840-10E2752B850C}" type="slidenum">
              <a:rPr lang="en-US" smtClean="0"/>
              <a:t>‹#›</a:t>
            </a:fld>
            <a:endParaRPr lang="en-US"/>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394955" y="938364"/>
            <a:ext cx="485546" cy="314706"/>
          </a:xfrm>
          <a:prstGeom prst="rect">
            <a:avLst/>
          </a:prstGeom>
        </p:spPr>
      </p:pic>
    </p:spTree>
    <p:extLst>
      <p:ext uri="{BB962C8B-B14F-4D97-AF65-F5344CB8AC3E}">
        <p14:creationId xmlns:p14="http://schemas.microsoft.com/office/powerpoint/2010/main" val="262997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5850466"/>
            <a:ext cx="12192000" cy="1007533"/>
          </a:xfrm>
          <a:prstGeom prst="rect">
            <a:avLst/>
          </a:prstGeom>
          <a:solidFill>
            <a:srgbClr val="00538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0FC00-F766-3E4E-8262-C8D98A89BB8C}" type="datetimeFigureOut">
              <a:rPr lang="en-US" smtClean="0"/>
              <a:t>11/6/19</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B4000-5BC8-1A4D-9FF4-61795DB51D75}" type="slidenum">
              <a:rPr lang="en-US" smtClean="0"/>
              <a:t>‹#›</a:t>
            </a:fld>
            <a:endParaRPr lang="en-US"/>
          </a:p>
        </p:txBody>
      </p:sp>
      <p:cxnSp>
        <p:nvCxnSpPr>
          <p:cNvPr id="7" name="Straight Connector 6"/>
          <p:cNvCxnSpPr/>
          <p:nvPr userDrawn="1"/>
        </p:nvCxnSpPr>
        <p:spPr>
          <a:xfrm flipH="1">
            <a:off x="851194" y="6432932"/>
            <a:ext cx="10619656" cy="0"/>
          </a:xfrm>
          <a:prstGeom prst="line">
            <a:avLst/>
          </a:prstGeom>
          <a:ln w="3175">
            <a:solidFill>
              <a:schemeClr val="bg1"/>
            </a:solidFill>
          </a:ln>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420354" y="6078392"/>
            <a:ext cx="526159" cy="341029"/>
          </a:xfrm>
          <a:prstGeom prst="rect">
            <a:avLst/>
          </a:prstGeom>
        </p:spPr>
      </p:pic>
    </p:spTree>
    <p:extLst>
      <p:ext uri="{BB962C8B-B14F-4D97-AF65-F5344CB8AC3E}">
        <p14:creationId xmlns:p14="http://schemas.microsoft.com/office/powerpoint/2010/main" val="1154370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1"/>
            <a:ext cx="12191999" cy="3912443"/>
          </a:xfrm>
          <a:prstGeom prst="rect">
            <a:avLst/>
          </a:prstGeom>
          <a:solidFill>
            <a:srgbClr val="00538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Jamie-McKellar-Cook-Inlet-Fleet.jpg"/>
          <p:cNvPicPr>
            <a:picLocks noChangeAspect="1"/>
          </p:cNvPicPr>
          <p:nvPr/>
        </p:nvPicPr>
        <p:blipFill rotWithShape="1">
          <a:blip r:embed="rId3">
            <a:extLst>
              <a:ext uri="{28A0092B-C50C-407E-A947-70E740481C1C}">
                <a14:useLocalDpi xmlns:a14="http://schemas.microsoft.com/office/drawing/2010/main" val="0"/>
              </a:ext>
            </a:extLst>
          </a:blip>
          <a:srcRect l="359" t="21003" r="385" b="44997"/>
          <a:stretch/>
        </p:blipFill>
        <p:spPr>
          <a:xfrm>
            <a:off x="3048" y="3749040"/>
            <a:ext cx="12188952" cy="3108960"/>
          </a:xfrm>
          <a:prstGeom prst="rect">
            <a:avLst/>
          </a:prstGeom>
        </p:spPr>
      </p:pic>
      <p:sp>
        <p:nvSpPr>
          <p:cNvPr id="2" name="Title 1">
            <a:extLst>
              <a:ext uri="{FF2B5EF4-FFF2-40B4-BE49-F238E27FC236}">
                <a16:creationId xmlns:a16="http://schemas.microsoft.com/office/drawing/2014/main" id="{9D458580-583F-437C-8747-703BB1C12E2B}"/>
              </a:ext>
            </a:extLst>
          </p:cNvPr>
          <p:cNvSpPr>
            <a:spLocks noGrp="1"/>
          </p:cNvSpPr>
          <p:nvPr>
            <p:ph type="ctrTitle"/>
          </p:nvPr>
        </p:nvSpPr>
        <p:spPr>
          <a:xfrm>
            <a:off x="3674996" y="719666"/>
            <a:ext cx="7882004" cy="1193801"/>
          </a:xfrm>
        </p:spPr>
        <p:txBody>
          <a:bodyPr anchor="t" anchorCtr="0">
            <a:noAutofit/>
          </a:bodyPr>
          <a:lstStyle/>
          <a:p>
            <a:pPr algn="l">
              <a:lnSpc>
                <a:spcPct val="100000"/>
              </a:lnSpc>
            </a:pPr>
            <a:r>
              <a:rPr lang="en-US" sz="3200" dirty="0">
                <a:solidFill>
                  <a:schemeClr val="bg1"/>
                </a:solidFill>
                <a:latin typeface="Arial"/>
                <a:cs typeface="Arial"/>
              </a:rPr>
              <a:t>ALASKA FISHERIES RESILIENCE INDEX AND BUSINESS RESOURCES </a:t>
            </a:r>
          </a:p>
        </p:txBody>
      </p:sp>
      <p:sp>
        <p:nvSpPr>
          <p:cNvPr id="3" name="Subtitle 2">
            <a:extLst>
              <a:ext uri="{FF2B5EF4-FFF2-40B4-BE49-F238E27FC236}">
                <a16:creationId xmlns:a16="http://schemas.microsoft.com/office/drawing/2014/main" id="{DC74C639-710A-4619-96E1-536D87890565}"/>
              </a:ext>
            </a:extLst>
          </p:cNvPr>
          <p:cNvSpPr>
            <a:spLocks noGrp="1"/>
          </p:cNvSpPr>
          <p:nvPr>
            <p:ph type="subTitle" idx="1"/>
          </p:nvPr>
        </p:nvSpPr>
        <p:spPr>
          <a:xfrm>
            <a:off x="3674997" y="2791439"/>
            <a:ext cx="7088215" cy="569414"/>
          </a:xfrm>
        </p:spPr>
        <p:txBody>
          <a:bodyPr>
            <a:normAutofit/>
          </a:bodyPr>
          <a:lstStyle/>
          <a:p>
            <a:pPr algn="l"/>
            <a:r>
              <a:rPr lang="en-US" sz="2000" b="1" dirty="0">
                <a:solidFill>
                  <a:srgbClr val="FFFFFF"/>
                </a:solidFill>
                <a:latin typeface="Arial"/>
                <a:ea typeface="Times New Roman" panose="02020603050405020304" pitchFamily="18" charset="0"/>
                <a:cs typeface="Arial"/>
              </a:rPr>
              <a:t>June 30</a:t>
            </a:r>
            <a:r>
              <a:rPr lang="en-US" sz="2000" b="1" baseline="30000" dirty="0">
                <a:solidFill>
                  <a:srgbClr val="FFFFFF"/>
                </a:solidFill>
                <a:latin typeface="Arial"/>
                <a:ea typeface="Times New Roman" panose="02020603050405020304" pitchFamily="18" charset="0"/>
                <a:cs typeface="Arial"/>
              </a:rPr>
              <a:t>th</a:t>
            </a:r>
            <a:r>
              <a:rPr lang="en-US" sz="2000" b="1" dirty="0">
                <a:solidFill>
                  <a:srgbClr val="FFFFFF"/>
                </a:solidFill>
                <a:latin typeface="Arial"/>
                <a:ea typeface="Times New Roman" panose="02020603050405020304" pitchFamily="18" charset="0"/>
                <a:cs typeface="Arial"/>
              </a:rPr>
              <a:t>, 2019  </a:t>
            </a:r>
            <a:r>
              <a:rPr lang="en-US" sz="2000" b="1" dirty="0">
                <a:solidFill>
                  <a:schemeClr val="tx2">
                    <a:lumMod val="75000"/>
                  </a:schemeClr>
                </a:solidFill>
                <a:latin typeface="Arial"/>
                <a:ea typeface="Calibri" panose="020F0502020204030204" pitchFamily="34" charset="0"/>
                <a:cs typeface="Arial"/>
              </a:rPr>
              <a:t>•</a:t>
            </a:r>
            <a:r>
              <a:rPr lang="en-US" sz="2000" b="1" dirty="0">
                <a:solidFill>
                  <a:srgbClr val="FFFFFF"/>
                </a:solidFill>
                <a:effectLst/>
                <a:latin typeface="Arial"/>
                <a:ea typeface="Calibri" panose="020F0502020204030204" pitchFamily="34" charset="0"/>
                <a:cs typeface="Arial"/>
              </a:rPr>
              <a:t>  </a:t>
            </a:r>
            <a:r>
              <a:rPr lang="en-US" sz="2000" b="1" dirty="0">
                <a:solidFill>
                  <a:srgbClr val="FFFFFF"/>
                </a:solidFill>
                <a:latin typeface="Arial"/>
                <a:ea typeface="Times New Roman" panose="02020603050405020304" pitchFamily="18" charset="0"/>
                <a:cs typeface="Arial"/>
              </a:rPr>
              <a:t>8am - 4pm  </a:t>
            </a:r>
            <a:r>
              <a:rPr lang="en-US" sz="2000" b="1" dirty="0">
                <a:solidFill>
                  <a:schemeClr val="tx2">
                    <a:lumMod val="75000"/>
                  </a:schemeClr>
                </a:solidFill>
                <a:ea typeface="Calibri" panose="020F0502020204030204" pitchFamily="34" charset="0"/>
                <a:cs typeface="Arial"/>
              </a:rPr>
              <a:t>•</a:t>
            </a:r>
            <a:r>
              <a:rPr lang="en-US" sz="2000" b="1" dirty="0">
                <a:solidFill>
                  <a:srgbClr val="FFFFFF"/>
                </a:solidFill>
                <a:latin typeface="Arial"/>
                <a:ea typeface="Times New Roman" panose="02020603050405020304" pitchFamily="18" charset="0"/>
                <a:cs typeface="Arial"/>
              </a:rPr>
              <a:t>  1 Main Street, Alaska</a:t>
            </a:r>
            <a:endParaRPr lang="en-US" sz="2000" b="1" dirty="0">
              <a:solidFill>
                <a:srgbClr val="FFFFFF"/>
              </a:solidFill>
              <a:latin typeface="Arial"/>
              <a:cs typeface="Aria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019" y="730791"/>
            <a:ext cx="2308022" cy="1495941"/>
          </a:xfrm>
          <a:prstGeom prst="rect">
            <a:avLst/>
          </a:prstGeom>
        </p:spPr>
      </p:pic>
      <p:sp>
        <p:nvSpPr>
          <p:cNvPr id="8" name="Title 1">
            <a:extLst>
              <a:ext uri="{FF2B5EF4-FFF2-40B4-BE49-F238E27FC236}">
                <a16:creationId xmlns:a16="http://schemas.microsoft.com/office/drawing/2014/main" id="{9D458580-583F-437C-8747-703BB1C12E2B}"/>
              </a:ext>
            </a:extLst>
          </p:cNvPr>
          <p:cNvSpPr txBox="1">
            <a:spLocks/>
          </p:cNvSpPr>
          <p:nvPr/>
        </p:nvSpPr>
        <p:spPr>
          <a:xfrm>
            <a:off x="3674996" y="1919548"/>
            <a:ext cx="7450203" cy="60351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b="1" kern="1200">
                <a:solidFill>
                  <a:srgbClr val="1F497D"/>
                </a:solidFill>
                <a:latin typeface="+mj-lt"/>
                <a:ea typeface="+mj-ea"/>
                <a:cs typeface="+mj-cs"/>
              </a:defRPr>
            </a:lvl1pPr>
          </a:lstStyle>
          <a:p>
            <a:pPr algn="l">
              <a:lnSpc>
                <a:spcPct val="100000"/>
              </a:lnSpc>
            </a:pPr>
            <a:r>
              <a:rPr lang="en-US" sz="2800" dirty="0">
                <a:solidFill>
                  <a:schemeClr val="bg1"/>
                </a:solidFill>
                <a:cs typeface="Arial"/>
              </a:rPr>
              <a:t>Lunch and Learn Workshop</a:t>
            </a:r>
            <a:endParaRPr lang="en-US" sz="2800" dirty="0">
              <a:solidFill>
                <a:schemeClr val="bg1"/>
              </a:solidFill>
              <a:latin typeface="Arial"/>
              <a:cs typeface="Arial"/>
            </a:endParaRPr>
          </a:p>
        </p:txBody>
      </p:sp>
      <p:cxnSp>
        <p:nvCxnSpPr>
          <p:cNvPr id="9" name="Straight Connector 8"/>
          <p:cNvCxnSpPr/>
          <p:nvPr/>
        </p:nvCxnSpPr>
        <p:spPr>
          <a:xfrm>
            <a:off x="3801533" y="2692400"/>
            <a:ext cx="7078134"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060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3471333"/>
            <a:ext cx="12191999" cy="2506134"/>
          </a:xfrm>
          <a:prstGeom prst="rect">
            <a:avLst/>
          </a:prstGeom>
          <a:solidFill>
            <a:srgbClr val="00538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9A62B1-6B00-4EBF-B181-00F29494F85F}"/>
              </a:ext>
            </a:extLst>
          </p:cNvPr>
          <p:cNvSpPr>
            <a:spLocks noGrp="1"/>
          </p:cNvSpPr>
          <p:nvPr>
            <p:ph type="ctrTitle"/>
          </p:nvPr>
        </p:nvSpPr>
        <p:spPr>
          <a:xfrm>
            <a:off x="914400" y="462827"/>
            <a:ext cx="10363200" cy="1470025"/>
          </a:xfrm>
        </p:spPr>
        <p:txBody>
          <a:bodyPr/>
          <a:lstStyle/>
          <a:p>
            <a:r>
              <a:rPr lang="en-US" dirty="0"/>
              <a:t>Welcome and Lunch </a:t>
            </a:r>
          </a:p>
        </p:txBody>
      </p:sp>
      <p:sp>
        <p:nvSpPr>
          <p:cNvPr id="3" name="Content Placeholder 2">
            <a:extLst>
              <a:ext uri="{FF2B5EF4-FFF2-40B4-BE49-F238E27FC236}">
                <a16:creationId xmlns:a16="http://schemas.microsoft.com/office/drawing/2014/main" id="{5B70CCDE-15A9-4A96-84A0-84F1FC1A0CF2}"/>
              </a:ext>
            </a:extLst>
          </p:cNvPr>
          <p:cNvSpPr>
            <a:spLocks noGrp="1"/>
          </p:cNvSpPr>
          <p:nvPr>
            <p:ph type="subTitle" idx="1"/>
          </p:nvPr>
        </p:nvSpPr>
        <p:spPr>
          <a:xfrm>
            <a:off x="1828800" y="1860703"/>
            <a:ext cx="8534400" cy="1752600"/>
          </a:xfrm>
        </p:spPr>
        <p:txBody>
          <a:bodyPr/>
          <a:lstStyle/>
          <a:p>
            <a:pPr marL="0" indent="0" algn="ctr">
              <a:buNone/>
            </a:pPr>
            <a:r>
              <a:rPr lang="en-US" dirty="0"/>
              <a:t>Your Hosts and Presenters</a:t>
            </a:r>
          </a:p>
        </p:txBody>
      </p:sp>
      <p:sp>
        <p:nvSpPr>
          <p:cNvPr id="8" name="Rectangle 7"/>
          <p:cNvSpPr/>
          <p:nvPr/>
        </p:nvSpPr>
        <p:spPr>
          <a:xfrm>
            <a:off x="5096935" y="3103885"/>
            <a:ext cx="1998132" cy="221333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355702" y="3103885"/>
            <a:ext cx="1998132" cy="221333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834319" y="3103885"/>
            <a:ext cx="1998132" cy="221333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396067" y="5444067"/>
            <a:ext cx="1938866" cy="677108"/>
          </a:xfrm>
          <a:prstGeom prst="rect">
            <a:avLst/>
          </a:prstGeom>
          <a:noFill/>
        </p:spPr>
        <p:txBody>
          <a:bodyPr wrap="square" rtlCol="0">
            <a:spAutoFit/>
          </a:bodyPr>
          <a:lstStyle/>
          <a:p>
            <a:pPr algn="ctr"/>
            <a:r>
              <a:rPr lang="en-US" sz="1400" b="1" dirty="0">
                <a:solidFill>
                  <a:schemeClr val="bg1"/>
                </a:solidFill>
              </a:rPr>
              <a:t>Name</a:t>
            </a:r>
          </a:p>
          <a:p>
            <a:pPr algn="ctr"/>
            <a:r>
              <a:rPr lang="en-US" sz="1200" i="1" dirty="0">
                <a:solidFill>
                  <a:schemeClr val="bg1"/>
                </a:solidFill>
              </a:rPr>
              <a:t>Title</a:t>
            </a:r>
          </a:p>
          <a:p>
            <a:pPr algn="ctr"/>
            <a:r>
              <a:rPr lang="en-US" sz="1200" dirty="0">
                <a:solidFill>
                  <a:schemeClr val="bg1"/>
                </a:solidFill>
              </a:rPr>
              <a:t>Organization</a:t>
            </a:r>
          </a:p>
        </p:txBody>
      </p:sp>
      <p:sp>
        <p:nvSpPr>
          <p:cNvPr id="15" name="TextBox 14"/>
          <p:cNvSpPr txBox="1"/>
          <p:nvPr/>
        </p:nvSpPr>
        <p:spPr>
          <a:xfrm>
            <a:off x="5130801" y="5444067"/>
            <a:ext cx="1938866" cy="677108"/>
          </a:xfrm>
          <a:prstGeom prst="rect">
            <a:avLst/>
          </a:prstGeom>
          <a:noFill/>
        </p:spPr>
        <p:txBody>
          <a:bodyPr wrap="square" rtlCol="0">
            <a:spAutoFit/>
          </a:bodyPr>
          <a:lstStyle/>
          <a:p>
            <a:pPr algn="ctr"/>
            <a:r>
              <a:rPr lang="en-US" sz="1400" b="1" dirty="0">
                <a:solidFill>
                  <a:schemeClr val="bg1"/>
                </a:solidFill>
              </a:rPr>
              <a:t>Name</a:t>
            </a:r>
          </a:p>
          <a:p>
            <a:pPr algn="ctr"/>
            <a:r>
              <a:rPr lang="en-US" sz="1200" i="1" dirty="0">
                <a:solidFill>
                  <a:schemeClr val="bg1"/>
                </a:solidFill>
              </a:rPr>
              <a:t>Title</a:t>
            </a:r>
          </a:p>
          <a:p>
            <a:pPr algn="ctr"/>
            <a:r>
              <a:rPr lang="en-US" sz="1200" dirty="0">
                <a:solidFill>
                  <a:schemeClr val="bg1"/>
                </a:solidFill>
              </a:rPr>
              <a:t>Organization</a:t>
            </a:r>
          </a:p>
        </p:txBody>
      </p:sp>
      <p:sp>
        <p:nvSpPr>
          <p:cNvPr id="16" name="TextBox 15"/>
          <p:cNvSpPr txBox="1"/>
          <p:nvPr/>
        </p:nvSpPr>
        <p:spPr>
          <a:xfrm>
            <a:off x="7865534" y="5444067"/>
            <a:ext cx="1938866" cy="677108"/>
          </a:xfrm>
          <a:prstGeom prst="rect">
            <a:avLst/>
          </a:prstGeom>
          <a:noFill/>
        </p:spPr>
        <p:txBody>
          <a:bodyPr wrap="square" rtlCol="0">
            <a:spAutoFit/>
          </a:bodyPr>
          <a:lstStyle/>
          <a:p>
            <a:pPr algn="ctr"/>
            <a:r>
              <a:rPr lang="en-US" sz="1400" b="1" dirty="0">
                <a:solidFill>
                  <a:schemeClr val="bg1"/>
                </a:solidFill>
              </a:rPr>
              <a:t>Name</a:t>
            </a:r>
          </a:p>
          <a:p>
            <a:pPr algn="ctr"/>
            <a:r>
              <a:rPr lang="en-US" sz="1200" i="1" dirty="0">
                <a:solidFill>
                  <a:schemeClr val="bg1"/>
                </a:solidFill>
              </a:rPr>
              <a:t>Title</a:t>
            </a:r>
          </a:p>
          <a:p>
            <a:pPr algn="ctr"/>
            <a:r>
              <a:rPr lang="en-US" sz="1200" dirty="0">
                <a:solidFill>
                  <a:schemeClr val="bg1"/>
                </a:solidFill>
              </a:rPr>
              <a:t>Organization</a:t>
            </a:r>
          </a:p>
        </p:txBody>
      </p:sp>
    </p:spTree>
    <p:extLst>
      <p:ext uri="{BB962C8B-B14F-4D97-AF65-F5344CB8AC3E}">
        <p14:creationId xmlns:p14="http://schemas.microsoft.com/office/powerpoint/2010/main" val="2519312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8183-255C-4751-9591-489C1B52EBB3}"/>
              </a:ext>
            </a:extLst>
          </p:cNvPr>
          <p:cNvSpPr>
            <a:spLocks noGrp="1"/>
          </p:cNvSpPr>
          <p:nvPr>
            <p:ph type="title"/>
          </p:nvPr>
        </p:nvSpPr>
        <p:spPr>
          <a:xfrm>
            <a:off x="838200" y="339724"/>
            <a:ext cx="10515600" cy="1325563"/>
          </a:xfrm>
        </p:spPr>
        <p:txBody>
          <a:bodyPr>
            <a:normAutofit/>
          </a:bodyPr>
          <a:lstStyle/>
          <a:p>
            <a:pPr>
              <a:lnSpc>
                <a:spcPct val="80000"/>
              </a:lnSpc>
            </a:pPr>
            <a:r>
              <a:rPr lang="en-US" sz="3800" dirty="0"/>
              <a:t>A Fisherman Must Be Resilient: </a:t>
            </a:r>
            <a:br>
              <a:rPr lang="en-US" sz="3800" dirty="0"/>
            </a:br>
            <a:r>
              <a:rPr lang="en-US" sz="3800" dirty="0"/>
              <a:t>Local Stories of Adaptation </a:t>
            </a:r>
          </a:p>
        </p:txBody>
      </p:sp>
      <p:sp>
        <p:nvSpPr>
          <p:cNvPr id="3" name="Content Placeholder 2">
            <a:extLst>
              <a:ext uri="{FF2B5EF4-FFF2-40B4-BE49-F238E27FC236}">
                <a16:creationId xmlns:a16="http://schemas.microsoft.com/office/drawing/2014/main" id="{4D496024-63E9-4A1F-BFBC-008A07B1BF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709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F2D2-AA86-4A8D-B7C5-406EECC50028}"/>
              </a:ext>
            </a:extLst>
          </p:cNvPr>
          <p:cNvSpPr>
            <a:spLocks noGrp="1"/>
          </p:cNvSpPr>
          <p:nvPr>
            <p:ph type="title"/>
          </p:nvPr>
        </p:nvSpPr>
        <p:spPr/>
        <p:txBody>
          <a:bodyPr/>
          <a:lstStyle/>
          <a:p>
            <a:r>
              <a:rPr lang="en-US" dirty="0"/>
              <a:t>What is your story? </a:t>
            </a:r>
          </a:p>
        </p:txBody>
      </p:sp>
      <p:sp>
        <p:nvSpPr>
          <p:cNvPr id="3" name="Content Placeholder 2">
            <a:extLst>
              <a:ext uri="{FF2B5EF4-FFF2-40B4-BE49-F238E27FC236}">
                <a16:creationId xmlns:a16="http://schemas.microsoft.com/office/drawing/2014/main" id="{885F7AE3-B1A6-495C-BBB8-5055E1EEB735}"/>
              </a:ext>
            </a:extLst>
          </p:cNvPr>
          <p:cNvSpPr>
            <a:spLocks noGrp="1"/>
          </p:cNvSpPr>
          <p:nvPr>
            <p:ph idx="1"/>
          </p:nvPr>
        </p:nvSpPr>
        <p:spPr/>
        <p:txBody>
          <a:bodyPr/>
          <a:lstStyle/>
          <a:p>
            <a:r>
              <a:rPr lang="en-US" dirty="0"/>
              <a:t>Table Group Discussion</a:t>
            </a:r>
          </a:p>
        </p:txBody>
      </p:sp>
    </p:spTree>
    <p:extLst>
      <p:ext uri="{BB962C8B-B14F-4D97-AF65-F5344CB8AC3E}">
        <p14:creationId xmlns:p14="http://schemas.microsoft.com/office/powerpoint/2010/main" val="224256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A572-B990-4D46-8492-98DEB6481378}"/>
              </a:ext>
            </a:extLst>
          </p:cNvPr>
          <p:cNvSpPr>
            <a:spLocks noGrp="1"/>
          </p:cNvSpPr>
          <p:nvPr>
            <p:ph type="title"/>
          </p:nvPr>
        </p:nvSpPr>
        <p:spPr>
          <a:xfrm>
            <a:off x="838200" y="288926"/>
            <a:ext cx="7433733" cy="1218142"/>
          </a:xfrm>
        </p:spPr>
        <p:txBody>
          <a:bodyPr>
            <a:normAutofit/>
          </a:bodyPr>
          <a:lstStyle/>
          <a:p>
            <a:r>
              <a:rPr lang="en-US" sz="3600" dirty="0"/>
              <a:t>Why the Alaska FRI Business Self Assessment? </a:t>
            </a:r>
          </a:p>
        </p:txBody>
      </p:sp>
      <p:sp>
        <p:nvSpPr>
          <p:cNvPr id="3" name="Content Placeholder 2">
            <a:extLst>
              <a:ext uri="{FF2B5EF4-FFF2-40B4-BE49-F238E27FC236}">
                <a16:creationId xmlns:a16="http://schemas.microsoft.com/office/drawing/2014/main" id="{212C9BB8-796F-48F0-9216-61084481A6CF}"/>
              </a:ext>
            </a:extLst>
          </p:cNvPr>
          <p:cNvSpPr>
            <a:spLocks noGrp="1"/>
          </p:cNvSpPr>
          <p:nvPr>
            <p:ph idx="1"/>
          </p:nvPr>
        </p:nvSpPr>
        <p:spPr/>
        <p:txBody>
          <a:bodyPr/>
          <a:lstStyle/>
          <a:p>
            <a:r>
              <a:rPr lang="en-US" dirty="0"/>
              <a:t>Climate Science and Impacts to Fisheries</a:t>
            </a:r>
          </a:p>
          <a:p>
            <a:r>
              <a:rPr lang="en-US" dirty="0"/>
              <a:t>Background of the AK FRI</a:t>
            </a:r>
          </a:p>
        </p:txBody>
      </p:sp>
    </p:spTree>
    <p:extLst>
      <p:ext uri="{BB962C8B-B14F-4D97-AF65-F5344CB8AC3E}">
        <p14:creationId xmlns:p14="http://schemas.microsoft.com/office/powerpoint/2010/main" val="4294290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E950-3CF3-46C3-B8E0-03E38F76BFA0}"/>
              </a:ext>
            </a:extLst>
          </p:cNvPr>
          <p:cNvSpPr>
            <a:spLocks noGrp="1"/>
          </p:cNvSpPr>
          <p:nvPr>
            <p:ph type="title"/>
          </p:nvPr>
        </p:nvSpPr>
        <p:spPr/>
        <p:txBody>
          <a:bodyPr/>
          <a:lstStyle/>
          <a:p>
            <a:r>
              <a:rPr lang="en-US" dirty="0"/>
              <a:t>Assess your Resilience </a:t>
            </a:r>
          </a:p>
        </p:txBody>
      </p:sp>
      <p:sp>
        <p:nvSpPr>
          <p:cNvPr id="3" name="Content Placeholder 2">
            <a:extLst>
              <a:ext uri="{FF2B5EF4-FFF2-40B4-BE49-F238E27FC236}">
                <a16:creationId xmlns:a16="http://schemas.microsoft.com/office/drawing/2014/main" id="{48416440-740B-4CFC-972B-6B6D39F97955}"/>
              </a:ext>
            </a:extLst>
          </p:cNvPr>
          <p:cNvSpPr>
            <a:spLocks noGrp="1"/>
          </p:cNvSpPr>
          <p:nvPr>
            <p:ph idx="1"/>
          </p:nvPr>
        </p:nvSpPr>
        <p:spPr/>
        <p:txBody>
          <a:bodyPr/>
          <a:lstStyle/>
          <a:p>
            <a:r>
              <a:rPr lang="en-US" dirty="0"/>
              <a:t>Individual Practice and Table Group Discussion</a:t>
            </a:r>
          </a:p>
          <a:p>
            <a:endParaRPr lang="en-US" dirty="0"/>
          </a:p>
        </p:txBody>
      </p:sp>
    </p:spTree>
    <p:extLst>
      <p:ext uri="{BB962C8B-B14F-4D97-AF65-F5344CB8AC3E}">
        <p14:creationId xmlns:p14="http://schemas.microsoft.com/office/powerpoint/2010/main" val="4063246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A703-0866-4EDA-9BDB-2F4D55B84E39}"/>
              </a:ext>
            </a:extLst>
          </p:cNvPr>
          <p:cNvSpPr>
            <a:spLocks noGrp="1"/>
          </p:cNvSpPr>
          <p:nvPr>
            <p:ph type="title"/>
          </p:nvPr>
        </p:nvSpPr>
        <p:spPr>
          <a:xfrm>
            <a:off x="812799" y="356658"/>
            <a:ext cx="10515600" cy="1325563"/>
          </a:xfrm>
        </p:spPr>
        <p:txBody>
          <a:bodyPr>
            <a:normAutofit/>
          </a:bodyPr>
          <a:lstStyle/>
          <a:p>
            <a:r>
              <a:rPr lang="en-US" sz="4000" dirty="0"/>
              <a:t>Tools to Support the Fishing Community</a:t>
            </a:r>
          </a:p>
        </p:txBody>
      </p:sp>
      <p:sp>
        <p:nvSpPr>
          <p:cNvPr id="3" name="Content Placeholder 2">
            <a:extLst>
              <a:ext uri="{FF2B5EF4-FFF2-40B4-BE49-F238E27FC236}">
                <a16:creationId xmlns:a16="http://schemas.microsoft.com/office/drawing/2014/main" id="{C3604A29-CC55-4061-9FF1-8BA4D346066C}"/>
              </a:ext>
            </a:extLst>
          </p:cNvPr>
          <p:cNvSpPr>
            <a:spLocks noGrp="1"/>
          </p:cNvSpPr>
          <p:nvPr>
            <p:ph idx="1"/>
          </p:nvPr>
        </p:nvSpPr>
        <p:spPr/>
        <p:txBody>
          <a:bodyPr/>
          <a:lstStyle/>
          <a:p>
            <a:pPr marL="0" lvl="0" indent="0">
              <a:buNone/>
            </a:pPr>
            <a:r>
              <a:rPr lang="en-US" dirty="0"/>
              <a:t>Specific resources and information highlighted in AK FRI (10 min) </a:t>
            </a:r>
          </a:p>
          <a:p>
            <a:endParaRPr lang="en-US" dirty="0"/>
          </a:p>
        </p:txBody>
      </p:sp>
    </p:spTree>
    <p:extLst>
      <p:ext uri="{BB962C8B-B14F-4D97-AF65-F5344CB8AC3E}">
        <p14:creationId xmlns:p14="http://schemas.microsoft.com/office/powerpoint/2010/main" val="24590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3E81A-3060-451F-A234-D2F8E41546FC}"/>
              </a:ext>
            </a:extLst>
          </p:cNvPr>
          <p:cNvSpPr>
            <a:spLocks noGrp="1"/>
          </p:cNvSpPr>
          <p:nvPr>
            <p:ph type="title"/>
          </p:nvPr>
        </p:nvSpPr>
        <p:spPr/>
        <p:txBody>
          <a:bodyPr/>
          <a:lstStyle/>
          <a:p>
            <a:r>
              <a:rPr lang="en-US" dirty="0"/>
              <a:t>Improve your Resilience</a:t>
            </a:r>
          </a:p>
        </p:txBody>
      </p:sp>
      <p:sp>
        <p:nvSpPr>
          <p:cNvPr id="3" name="Content Placeholder 2">
            <a:extLst>
              <a:ext uri="{FF2B5EF4-FFF2-40B4-BE49-F238E27FC236}">
                <a16:creationId xmlns:a16="http://schemas.microsoft.com/office/drawing/2014/main" id="{AA4CFFB1-3008-45B6-8E25-EB5201F4C949}"/>
              </a:ext>
            </a:extLst>
          </p:cNvPr>
          <p:cNvSpPr>
            <a:spLocks noGrp="1"/>
          </p:cNvSpPr>
          <p:nvPr>
            <p:ph idx="1"/>
          </p:nvPr>
        </p:nvSpPr>
        <p:spPr/>
        <p:txBody>
          <a:bodyPr/>
          <a:lstStyle/>
          <a:p>
            <a:r>
              <a:rPr lang="en-US" dirty="0"/>
              <a:t>What tools might you follow up with? Group Report out.</a:t>
            </a:r>
          </a:p>
        </p:txBody>
      </p:sp>
    </p:spTree>
    <p:extLst>
      <p:ext uri="{BB962C8B-B14F-4D97-AF65-F5344CB8AC3E}">
        <p14:creationId xmlns:p14="http://schemas.microsoft.com/office/powerpoint/2010/main" val="270286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B8BBD-4CFE-4CA9-B059-F7CB446C4F7E}"/>
              </a:ext>
            </a:extLst>
          </p:cNvPr>
          <p:cNvSpPr>
            <a:spLocks noGrp="1"/>
          </p:cNvSpPr>
          <p:nvPr>
            <p:ph type="title"/>
          </p:nvPr>
        </p:nvSpPr>
        <p:spPr/>
        <p:txBody>
          <a:bodyPr/>
          <a:lstStyle/>
          <a:p>
            <a:r>
              <a:rPr lang="en-US" dirty="0"/>
              <a:t>Thank you and Next Steps</a:t>
            </a:r>
          </a:p>
        </p:txBody>
      </p:sp>
      <p:sp>
        <p:nvSpPr>
          <p:cNvPr id="3" name="Content Placeholder 2">
            <a:extLst>
              <a:ext uri="{FF2B5EF4-FFF2-40B4-BE49-F238E27FC236}">
                <a16:creationId xmlns:a16="http://schemas.microsoft.com/office/drawing/2014/main" id="{64483D6A-2E1C-4D82-A67E-89DC4D03F026}"/>
              </a:ext>
            </a:extLst>
          </p:cNvPr>
          <p:cNvSpPr>
            <a:spLocks noGrp="1"/>
          </p:cNvSpPr>
          <p:nvPr>
            <p:ph idx="1"/>
          </p:nvPr>
        </p:nvSpPr>
        <p:spPr/>
        <p:txBody>
          <a:bodyPr/>
          <a:lstStyle/>
          <a:p>
            <a:r>
              <a:rPr lang="en-US" dirty="0"/>
              <a:t>Complete evaluation of additional information, skills, and capacity needs </a:t>
            </a:r>
          </a:p>
          <a:p>
            <a:endParaRPr lang="en-US" dirty="0"/>
          </a:p>
          <a:p>
            <a:r>
              <a:rPr lang="en-US" dirty="0"/>
              <a:t>Contact info for additional resources: [Host, Presenter]</a:t>
            </a:r>
          </a:p>
        </p:txBody>
      </p:sp>
    </p:spTree>
    <p:extLst>
      <p:ext uri="{BB962C8B-B14F-4D97-AF65-F5344CB8AC3E}">
        <p14:creationId xmlns:p14="http://schemas.microsoft.com/office/powerpoint/2010/main" val="1335971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765</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Office Theme</vt:lpstr>
      <vt:lpstr>Custom Design</vt:lpstr>
      <vt:lpstr>ALASKA FISHERIES RESILIENCE INDEX AND BUSINESS RESOURCES </vt:lpstr>
      <vt:lpstr>Welcome and Lunch </vt:lpstr>
      <vt:lpstr>A Fisherman Must Be Resilient:  Local Stories of Adaptation </vt:lpstr>
      <vt:lpstr>What is your story? </vt:lpstr>
      <vt:lpstr>Why the Alaska FRI Business Self Assessment? </vt:lpstr>
      <vt:lpstr>Assess your Resilience </vt:lpstr>
      <vt:lpstr>Tools to Support the Fishing Community</vt:lpstr>
      <vt:lpstr>Improve your Resilience</vt:lpstr>
      <vt:lpstr>Thank you and Next Steps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Alaska Fisheries Resilience Index and Business Resources  Lunch and Learn Workshop</dc:title>
  <dc:subject/>
  <dc:creator>Syverine Bentz</dc:creator>
  <cp:keywords/>
  <dc:description/>
  <cp:lastModifiedBy>Christie Heyer</cp:lastModifiedBy>
  <cp:revision>16</cp:revision>
  <dcterms:created xsi:type="dcterms:W3CDTF">2019-05-02T18:52:51Z</dcterms:created>
  <dcterms:modified xsi:type="dcterms:W3CDTF">2019-11-06T20:20:53Z</dcterms:modified>
  <cp:category/>
</cp:coreProperties>
</file>